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0" r:id="rId2"/>
  </p:sldMasterIdLst>
  <p:notesMasterIdLst>
    <p:notesMasterId r:id="rId27"/>
  </p:notesMasterIdLst>
  <p:handoutMasterIdLst>
    <p:handoutMasterId r:id="rId28"/>
  </p:handoutMasterIdLst>
  <p:sldIdLst>
    <p:sldId id="309" r:id="rId3"/>
    <p:sldId id="262" r:id="rId4"/>
    <p:sldId id="288" r:id="rId5"/>
    <p:sldId id="302" r:id="rId6"/>
    <p:sldId id="258" r:id="rId7"/>
    <p:sldId id="303" r:id="rId8"/>
    <p:sldId id="261" r:id="rId9"/>
    <p:sldId id="304" r:id="rId10"/>
    <p:sldId id="354" r:id="rId11"/>
    <p:sldId id="355" r:id="rId12"/>
    <p:sldId id="305" r:id="rId13"/>
    <p:sldId id="270" r:id="rId14"/>
    <p:sldId id="271" r:id="rId15"/>
    <p:sldId id="273" r:id="rId16"/>
    <p:sldId id="274" r:id="rId17"/>
    <p:sldId id="356" r:id="rId18"/>
    <p:sldId id="275" r:id="rId19"/>
    <p:sldId id="306" r:id="rId20"/>
    <p:sldId id="276" r:id="rId21"/>
    <p:sldId id="298" r:id="rId22"/>
    <p:sldId id="265" r:id="rId23"/>
    <p:sldId id="266" r:id="rId24"/>
    <p:sldId id="308" r:id="rId25"/>
    <p:sldId id="352" r:id="rId26"/>
  </p:sldIdLst>
  <p:sldSz cx="12192000" cy="6858000"/>
  <p:notesSz cx="9774238" cy="6724650"/>
  <p:defaultTextStyle>
    <a:defPPr>
      <a:defRPr lang="en-US"/>
    </a:defPPr>
    <a:lvl1pPr marL="0" lvl="0"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vl6pPr marL="2286000" lvl="5"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6pPr>
    <a:lvl7pPr marL="2743200" lvl="6"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7pPr>
    <a:lvl8pPr marL="3200400" lvl="7"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8pPr>
    <a:lvl9pPr marL="3657600" lvl="8"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212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66"/>
    <a:srgbClr val="A50021"/>
    <a:srgbClr val="DDDDDD"/>
    <a:srgbClr val="333399"/>
    <a:srgbClr val="003399"/>
    <a:srgbClr val="0066CC"/>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p:restoredTop sz="94291"/>
  </p:normalViewPr>
  <p:slideViewPr>
    <p:cSldViewPr snapToGrid="0" showGuides="1">
      <p:cViewPr>
        <p:scale>
          <a:sx n="62" d="100"/>
          <a:sy n="62" d="100"/>
        </p:scale>
        <p:origin x="-2467" y="-1301"/>
      </p:cViewPr>
      <p:guideLst>
        <p:guide orient="horz" pos="2121"/>
        <p:guide pos="3840"/>
      </p:guideLst>
    </p:cSldViewPr>
  </p:slideViewPr>
  <p:notesTextViewPr>
    <p:cViewPr>
      <p:scale>
        <a:sx n="1" d="1"/>
        <a:sy n="1" d="1"/>
      </p:scale>
      <p:origin x="0" y="0"/>
    </p:cViewPr>
  </p:notesTextViewPr>
  <p:sorterViewPr showFormatting="0">
    <p:cViewPr>
      <p:scale>
        <a:sx n="100" d="100"/>
        <a:sy n="100" d="100"/>
      </p:scale>
      <p:origin x="0" y="-55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3.GIF"/></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3.GIF"/></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F7E80495-A0F1-42BC-8114-87579DF1887E}" type="doc">
      <dgm:prSet loTypeId="urn:microsoft.com/office/officeart/2005/8/layout/vList3#1" loCatId="list" qsTypeId="urn:microsoft.com/office/officeart/2005/8/quickstyle/simple1#3" qsCatId="simple" csTypeId="urn:microsoft.com/office/officeart/2005/8/colors/colorful1#2" csCatId="colorful" phldr="1"/>
      <dgm:spPr/>
      <dgm:t>
        <a:bodyPr/>
        <a:lstStyle/>
        <a:p>
          <a:endParaRPr lang="fr-FR"/>
        </a:p>
      </dgm:t>
    </dgm:pt>
    <dgm:pt modelId="{3D75A5AB-9415-46DF-8213-1139010200B9}">
      <dgm:prSet custT="1"/>
      <dgm:spPr/>
      <dgm:t>
        <a:bodyPr/>
        <a:lstStyle/>
        <a:p>
          <a:pPr rtl="0"/>
          <a:endParaRPr lang="fr-FR" sz="1100" b="1" dirty="0"/>
        </a:p>
        <a:p>
          <a:pPr rtl="0"/>
          <a:endParaRPr lang="fr-FR" sz="1800" b="1" dirty="0"/>
        </a:p>
        <a:p>
          <a:pPr rtl="0"/>
          <a:r>
            <a:rPr lang="fr-FR" sz="2400" b="1" u="sng" dirty="0"/>
            <a:t>La seconde professionnelle</a:t>
          </a:r>
          <a:r>
            <a:rPr lang="fr-FR" sz="2400" b="1" dirty="0"/>
            <a:t>: </a:t>
          </a:r>
        </a:p>
        <a:p>
          <a:pPr rtl="0"/>
          <a:r>
            <a:rPr lang="fr-FR" sz="2400" b="1" dirty="0"/>
            <a:t>Choix d’une famille de métiers ou d’une spécialité</a:t>
          </a:r>
        </a:p>
        <a:p>
          <a:pPr rtl="0"/>
          <a:r>
            <a:rPr lang="fr-FR" sz="2400" b="1" dirty="0"/>
            <a:t>40% d’enseignement général</a:t>
          </a:r>
        </a:p>
        <a:p>
          <a:pPr rtl="0"/>
          <a:r>
            <a:rPr lang="fr-FR" sz="2400" b="1" dirty="0"/>
            <a:t>60% d’enseignement professionnel</a:t>
          </a:r>
        </a:p>
        <a:p>
          <a:pPr rtl="0"/>
          <a:endParaRPr lang="fr-FR" sz="1100" dirty="0"/>
        </a:p>
        <a:p>
          <a:pPr rtl="0"/>
          <a:endParaRPr lang="fr-FR" sz="1100" dirty="0"/>
        </a:p>
        <a:p>
          <a:pPr rtl="0"/>
          <a:endParaRPr lang="fr-FR" sz="1100" dirty="0"/>
        </a:p>
      </dgm:t>
    </dgm:pt>
    <dgm:pt modelId="{340FF3B7-42AC-403D-A85A-8950ECE113D2}" type="parTrans" cxnId="{613E5C33-15DE-47C8-A44A-A388D4FEDABB}">
      <dgm:prSet/>
      <dgm:spPr/>
      <dgm:t>
        <a:bodyPr/>
        <a:lstStyle/>
        <a:p>
          <a:endParaRPr lang="fr-FR"/>
        </a:p>
      </dgm:t>
    </dgm:pt>
    <dgm:pt modelId="{B39AFEED-90F0-44B9-8B0D-FCB7E601F0A3}" type="sibTrans" cxnId="{613E5C33-15DE-47C8-A44A-A388D4FEDABB}">
      <dgm:prSet/>
      <dgm:spPr/>
      <dgm:t>
        <a:bodyPr/>
        <a:lstStyle/>
        <a:p>
          <a:endParaRPr lang="fr-FR"/>
        </a:p>
      </dgm:t>
    </dgm:pt>
    <dgm:pt modelId="{AC65CFBC-4444-4D1E-B8E5-4B0508F697B3}">
      <dgm:prSet custT="1"/>
      <dgm:spPr>
        <a:solidFill>
          <a:schemeClr val="bg2">
            <a:lumMod val="25000"/>
          </a:schemeClr>
        </a:solidFill>
      </dgm:spPr>
      <dgm:t>
        <a:bodyPr/>
        <a:lstStyle/>
        <a:p>
          <a:pPr rtl="0"/>
          <a:r>
            <a:rPr lang="fr-FR" sz="2400" b="1" u="sng" dirty="0"/>
            <a:t>La 1</a:t>
          </a:r>
          <a:r>
            <a:rPr lang="fr-FR" sz="2400" b="1" u="sng" baseline="30000" dirty="0"/>
            <a:t>ère</a:t>
          </a:r>
          <a:r>
            <a:rPr lang="fr-FR" sz="2400" b="1" u="sng" dirty="0"/>
            <a:t> professionnelle</a:t>
          </a:r>
          <a:r>
            <a:rPr lang="fr-FR" sz="2400" b="1" dirty="0"/>
            <a:t>:</a:t>
          </a:r>
        </a:p>
        <a:p>
          <a:pPr rtl="0"/>
          <a:r>
            <a:rPr lang="fr-FR" sz="2400" b="1" dirty="0"/>
            <a:t>Choix de la spécialité de bac pro</a:t>
          </a:r>
        </a:p>
        <a:p>
          <a:pPr rtl="0"/>
          <a:r>
            <a:rPr lang="fr-FR" sz="2400" b="1" dirty="0"/>
            <a:t>63% d’enseignement professionnel</a:t>
          </a:r>
        </a:p>
        <a:p>
          <a:pPr rtl="0"/>
          <a:r>
            <a:rPr lang="fr-FR" sz="2400" b="1" dirty="0"/>
            <a:t>37 % d’enseignement général</a:t>
          </a:r>
        </a:p>
      </dgm:t>
    </dgm:pt>
    <dgm:pt modelId="{4997C967-205D-4D81-8EA6-CB80E8771BB0}" type="parTrans" cxnId="{E7E88B44-C98F-46AB-892C-841F9F3D777F}">
      <dgm:prSet/>
      <dgm:spPr/>
      <dgm:t>
        <a:bodyPr/>
        <a:lstStyle/>
        <a:p>
          <a:endParaRPr lang="fr-FR"/>
        </a:p>
      </dgm:t>
    </dgm:pt>
    <dgm:pt modelId="{2B30AAAC-F0EA-473C-9F6A-6F4BD4ED7B4F}" type="sibTrans" cxnId="{E7E88B44-C98F-46AB-892C-841F9F3D777F}">
      <dgm:prSet/>
      <dgm:spPr/>
      <dgm:t>
        <a:bodyPr/>
        <a:lstStyle/>
        <a:p>
          <a:endParaRPr lang="fr-FR"/>
        </a:p>
      </dgm:t>
    </dgm:pt>
    <dgm:pt modelId="{FE339856-A22B-4B35-BC9C-B8E67141D611}">
      <dgm:prSet custT="1"/>
      <dgm:spPr/>
      <dgm:t>
        <a:bodyPr/>
        <a:lstStyle/>
        <a:p>
          <a:pPr rtl="0"/>
          <a:r>
            <a:rPr lang="fr-FR" sz="2400" b="1" u="sng" dirty="0">
              <a:solidFill>
                <a:schemeClr val="bg2">
                  <a:lumMod val="25000"/>
                </a:schemeClr>
              </a:solidFill>
            </a:rPr>
            <a:t>La terminale professionnelle</a:t>
          </a:r>
          <a:r>
            <a:rPr lang="fr-FR" sz="2400" b="1" dirty="0">
              <a:solidFill>
                <a:schemeClr val="bg2">
                  <a:lumMod val="25000"/>
                </a:schemeClr>
              </a:solidFill>
            </a:rPr>
            <a:t>:</a:t>
          </a:r>
        </a:p>
        <a:p>
          <a:pPr rtl="0"/>
          <a:r>
            <a:rPr lang="fr-FR" sz="2400" b="1" dirty="0">
              <a:solidFill>
                <a:schemeClr val="bg2">
                  <a:lumMod val="25000"/>
                </a:schemeClr>
              </a:solidFill>
            </a:rPr>
            <a:t>Choix du module d’insertion professionnelle</a:t>
          </a:r>
        </a:p>
        <a:p>
          <a:pPr rtl="0"/>
          <a:r>
            <a:rPr lang="fr-FR" sz="2400" b="1" dirty="0">
              <a:solidFill>
                <a:schemeClr val="bg2">
                  <a:lumMod val="25000"/>
                </a:schemeClr>
              </a:solidFill>
            </a:rPr>
            <a:t>Ou du module de poursuite d’études</a:t>
          </a:r>
        </a:p>
        <a:p>
          <a:pPr rtl="0"/>
          <a:r>
            <a:rPr lang="fr-FR" sz="2400" b="1" dirty="0">
              <a:solidFill>
                <a:schemeClr val="bg2">
                  <a:lumMod val="25000"/>
                </a:schemeClr>
              </a:solidFill>
            </a:rPr>
            <a:t>66% d’enseignement pro. 34% d’</a:t>
          </a:r>
          <a:r>
            <a:rPr lang="fr-FR" sz="2400" b="1" dirty="0" err="1">
              <a:solidFill>
                <a:schemeClr val="bg2">
                  <a:lumMod val="25000"/>
                </a:schemeClr>
              </a:solidFill>
            </a:rPr>
            <a:t>ens</a:t>
          </a:r>
          <a:r>
            <a:rPr lang="fr-FR" sz="2400" b="1" dirty="0">
              <a:solidFill>
                <a:schemeClr val="bg2">
                  <a:lumMod val="25000"/>
                </a:schemeClr>
              </a:solidFill>
            </a:rPr>
            <a:t>. général</a:t>
          </a:r>
        </a:p>
      </dgm:t>
    </dgm:pt>
    <dgm:pt modelId="{BC776953-ABB8-4788-B267-00E7B72B0941}" type="parTrans" cxnId="{756B9CB4-936F-4CE6-B627-44F30B212204}">
      <dgm:prSet/>
      <dgm:spPr/>
      <dgm:t>
        <a:bodyPr/>
        <a:lstStyle/>
        <a:p>
          <a:endParaRPr lang="fr-FR"/>
        </a:p>
      </dgm:t>
    </dgm:pt>
    <dgm:pt modelId="{D70B4F2B-B272-45F4-8F63-7C493AF46B64}" type="sibTrans" cxnId="{756B9CB4-936F-4CE6-B627-44F30B212204}">
      <dgm:prSet/>
      <dgm:spPr/>
      <dgm:t>
        <a:bodyPr/>
        <a:lstStyle/>
        <a:p>
          <a:endParaRPr lang="fr-FR"/>
        </a:p>
      </dgm:t>
    </dgm:pt>
    <dgm:pt modelId="{C03B3D10-BD7F-4206-9044-B67B47A88E5A}" type="pres">
      <dgm:prSet presAssocID="{F7E80495-A0F1-42BC-8114-87579DF1887E}" presName="linearFlow" presStyleCnt="0">
        <dgm:presLayoutVars>
          <dgm:dir/>
          <dgm:resizeHandles val="exact"/>
        </dgm:presLayoutVars>
      </dgm:prSet>
      <dgm:spPr/>
      <dgm:t>
        <a:bodyPr/>
        <a:lstStyle/>
        <a:p>
          <a:endParaRPr lang="fr-FR"/>
        </a:p>
      </dgm:t>
    </dgm:pt>
    <dgm:pt modelId="{9E8B68DC-0BA6-4DDD-B110-1263EDFB2826}" type="pres">
      <dgm:prSet presAssocID="{3D75A5AB-9415-46DF-8213-1139010200B9}" presName="composite" presStyleCnt="0"/>
      <dgm:spPr/>
    </dgm:pt>
    <dgm:pt modelId="{832D34C2-024A-4794-99C5-48B9F7CE29B9}" type="pres">
      <dgm:prSet presAssocID="{3D75A5AB-9415-46DF-8213-1139010200B9}" presName="imgShp" presStyleLbl="fgImgPlace1" presStyleIdx="0" presStyleCnt="3" custScaleX="93557" custScaleY="84189" custLinFactNeighborX="-65716" custLinFactNeighborY="-75"/>
      <dgm:spPr>
        <a:blipFill rotWithShape="0">
          <a:blip xmlns:r="http://schemas.openxmlformats.org/officeDocument/2006/relationships" r:embed="rId1"/>
          <a:stretch>
            <a:fillRect/>
          </a:stretch>
        </a:blipFill>
      </dgm:spPr>
    </dgm:pt>
    <dgm:pt modelId="{EFBB18EA-7C96-4478-8385-BCD6CF67EDDB}" type="pres">
      <dgm:prSet presAssocID="{3D75A5AB-9415-46DF-8213-1139010200B9}" presName="txShp" presStyleLbl="node1" presStyleIdx="0" presStyleCnt="3" custScaleX="130389" custScaleY="168060" custLinFactNeighborX="-2945" custLinFactNeighborY="11192">
        <dgm:presLayoutVars>
          <dgm:bulletEnabled val="1"/>
        </dgm:presLayoutVars>
      </dgm:prSet>
      <dgm:spPr/>
      <dgm:t>
        <a:bodyPr/>
        <a:lstStyle/>
        <a:p>
          <a:endParaRPr lang="fr-FR"/>
        </a:p>
      </dgm:t>
    </dgm:pt>
    <dgm:pt modelId="{D13BB12B-C2FC-4271-95B4-9BFF687B11A7}" type="pres">
      <dgm:prSet presAssocID="{B39AFEED-90F0-44B9-8B0D-FCB7E601F0A3}" presName="spacing" presStyleCnt="0"/>
      <dgm:spPr/>
    </dgm:pt>
    <dgm:pt modelId="{4385C0AD-447F-44BE-B688-32536526D6F3}" type="pres">
      <dgm:prSet presAssocID="{AC65CFBC-4444-4D1E-B8E5-4B0508F697B3}" presName="composite" presStyleCnt="0"/>
      <dgm:spPr/>
    </dgm:pt>
    <dgm:pt modelId="{305760DD-7784-4813-A6E7-8796A0A2B4A5}" type="pres">
      <dgm:prSet presAssocID="{AC65CFBC-4444-4D1E-B8E5-4B0508F697B3}" presName="imgShp" presStyleLbl="fgImgPlace1" presStyleIdx="1" presStyleCnt="3" custLinFactNeighborX="-58819" custLinFactNeighborY="-5776"/>
      <dgm:spPr>
        <a:blipFill rotWithShape="0">
          <a:blip xmlns:r="http://schemas.openxmlformats.org/officeDocument/2006/relationships" r:embed="rId2"/>
          <a:stretch>
            <a:fillRect/>
          </a:stretch>
        </a:blipFill>
      </dgm:spPr>
    </dgm:pt>
    <dgm:pt modelId="{DF375B38-88DD-40CC-ADB2-0BE4B8FD866C}" type="pres">
      <dgm:prSet presAssocID="{AC65CFBC-4444-4D1E-B8E5-4B0508F697B3}" presName="txShp" presStyleLbl="node1" presStyleIdx="1" presStyleCnt="3" custScaleX="123156" custScaleY="161125" custLinFactNeighborX="-1184" custLinFactNeighborY="-5776">
        <dgm:presLayoutVars>
          <dgm:bulletEnabled val="1"/>
        </dgm:presLayoutVars>
      </dgm:prSet>
      <dgm:spPr/>
      <dgm:t>
        <a:bodyPr/>
        <a:lstStyle/>
        <a:p>
          <a:endParaRPr lang="fr-FR"/>
        </a:p>
      </dgm:t>
    </dgm:pt>
    <dgm:pt modelId="{3CC394A1-47AC-4279-849D-ABD41E4B3756}" type="pres">
      <dgm:prSet presAssocID="{2B30AAAC-F0EA-473C-9F6A-6F4BD4ED7B4F}" presName="spacing" presStyleCnt="0"/>
      <dgm:spPr/>
    </dgm:pt>
    <dgm:pt modelId="{6C8F1A0F-7601-4CB2-8E81-35C9AB645DA6}" type="pres">
      <dgm:prSet presAssocID="{FE339856-A22B-4B35-BC9C-B8E67141D611}" presName="composite" presStyleCnt="0"/>
      <dgm:spPr/>
    </dgm:pt>
    <dgm:pt modelId="{FD650674-13B3-4649-BCA0-DB7BD472AD1D}" type="pres">
      <dgm:prSet presAssocID="{FE339856-A22B-4B35-BC9C-B8E67141D611}" presName="imgShp" presStyleLbl="fgImgPlace1" presStyleIdx="2" presStyleCnt="3" custLinFactNeighborX="-51920" custLinFactNeighborY="-4579"/>
      <dgm:spPr>
        <a:blipFill rotWithShape="0">
          <a:blip xmlns:r="http://schemas.openxmlformats.org/officeDocument/2006/relationships" r:embed="rId3"/>
          <a:stretch>
            <a:fillRect/>
          </a:stretch>
        </a:blipFill>
      </dgm:spPr>
    </dgm:pt>
    <dgm:pt modelId="{167E48AF-0343-46D2-8CCC-4AC2FE5E0783}" type="pres">
      <dgm:prSet presAssocID="{FE339856-A22B-4B35-BC9C-B8E67141D611}" presName="txShp" presStyleLbl="node1" presStyleIdx="2" presStyleCnt="3" custScaleX="120788" custScaleY="147980">
        <dgm:presLayoutVars>
          <dgm:bulletEnabled val="1"/>
        </dgm:presLayoutVars>
      </dgm:prSet>
      <dgm:spPr/>
      <dgm:t>
        <a:bodyPr/>
        <a:lstStyle/>
        <a:p>
          <a:endParaRPr lang="fr-FR"/>
        </a:p>
      </dgm:t>
    </dgm:pt>
  </dgm:ptLst>
  <dgm:cxnLst>
    <dgm:cxn modelId="{756B9CB4-936F-4CE6-B627-44F30B212204}" srcId="{F7E80495-A0F1-42BC-8114-87579DF1887E}" destId="{FE339856-A22B-4B35-BC9C-B8E67141D611}" srcOrd="2" destOrd="0" parTransId="{BC776953-ABB8-4788-B267-00E7B72B0941}" sibTransId="{D70B4F2B-B272-45F4-8F63-7C493AF46B64}"/>
    <dgm:cxn modelId="{A31A21FC-3E7E-4FA7-940F-AEB29DB9EBDE}" type="presOf" srcId="{FE339856-A22B-4B35-BC9C-B8E67141D611}" destId="{167E48AF-0343-46D2-8CCC-4AC2FE5E0783}" srcOrd="0" destOrd="0" presId="urn:microsoft.com/office/officeart/2005/8/layout/vList3#1"/>
    <dgm:cxn modelId="{17A66FC0-B54D-4429-A132-953594D06A6F}" type="presOf" srcId="{AC65CFBC-4444-4D1E-B8E5-4B0508F697B3}" destId="{DF375B38-88DD-40CC-ADB2-0BE4B8FD866C}" srcOrd="0" destOrd="0" presId="urn:microsoft.com/office/officeart/2005/8/layout/vList3#1"/>
    <dgm:cxn modelId="{4DB38467-50C3-4E97-A714-FB96DB7D1269}" type="presOf" srcId="{3D75A5AB-9415-46DF-8213-1139010200B9}" destId="{EFBB18EA-7C96-4478-8385-BCD6CF67EDDB}" srcOrd="0" destOrd="0" presId="urn:microsoft.com/office/officeart/2005/8/layout/vList3#1"/>
    <dgm:cxn modelId="{613E5C33-15DE-47C8-A44A-A388D4FEDABB}" srcId="{F7E80495-A0F1-42BC-8114-87579DF1887E}" destId="{3D75A5AB-9415-46DF-8213-1139010200B9}" srcOrd="0" destOrd="0" parTransId="{340FF3B7-42AC-403D-A85A-8950ECE113D2}" sibTransId="{B39AFEED-90F0-44B9-8B0D-FCB7E601F0A3}"/>
    <dgm:cxn modelId="{C00A953C-3F9E-4E01-A57F-3096F924900E}" type="presOf" srcId="{F7E80495-A0F1-42BC-8114-87579DF1887E}" destId="{C03B3D10-BD7F-4206-9044-B67B47A88E5A}" srcOrd="0" destOrd="0" presId="urn:microsoft.com/office/officeart/2005/8/layout/vList3#1"/>
    <dgm:cxn modelId="{E7E88B44-C98F-46AB-892C-841F9F3D777F}" srcId="{F7E80495-A0F1-42BC-8114-87579DF1887E}" destId="{AC65CFBC-4444-4D1E-B8E5-4B0508F697B3}" srcOrd="1" destOrd="0" parTransId="{4997C967-205D-4D81-8EA6-CB80E8771BB0}" sibTransId="{2B30AAAC-F0EA-473C-9F6A-6F4BD4ED7B4F}"/>
    <dgm:cxn modelId="{C4F80BFF-ECE6-4E25-97F1-BF1228267026}" type="presParOf" srcId="{C03B3D10-BD7F-4206-9044-B67B47A88E5A}" destId="{9E8B68DC-0BA6-4DDD-B110-1263EDFB2826}" srcOrd="0" destOrd="0" presId="urn:microsoft.com/office/officeart/2005/8/layout/vList3#1"/>
    <dgm:cxn modelId="{D3352FDB-1021-4621-BF29-A8373A63A735}" type="presParOf" srcId="{9E8B68DC-0BA6-4DDD-B110-1263EDFB2826}" destId="{832D34C2-024A-4794-99C5-48B9F7CE29B9}" srcOrd="0" destOrd="0" presId="urn:microsoft.com/office/officeart/2005/8/layout/vList3#1"/>
    <dgm:cxn modelId="{03F035FE-F472-46A6-B741-53007B977BD9}" type="presParOf" srcId="{9E8B68DC-0BA6-4DDD-B110-1263EDFB2826}" destId="{EFBB18EA-7C96-4478-8385-BCD6CF67EDDB}" srcOrd="1" destOrd="0" presId="urn:microsoft.com/office/officeart/2005/8/layout/vList3#1"/>
    <dgm:cxn modelId="{8B6CB420-9C39-4094-B29B-2836BC91DF8C}" type="presParOf" srcId="{C03B3D10-BD7F-4206-9044-B67B47A88E5A}" destId="{D13BB12B-C2FC-4271-95B4-9BFF687B11A7}" srcOrd="1" destOrd="0" presId="urn:microsoft.com/office/officeart/2005/8/layout/vList3#1"/>
    <dgm:cxn modelId="{9F8917C7-6FFB-4F32-B3BC-6B4127F56DE1}" type="presParOf" srcId="{C03B3D10-BD7F-4206-9044-B67B47A88E5A}" destId="{4385C0AD-447F-44BE-B688-32536526D6F3}" srcOrd="2" destOrd="0" presId="urn:microsoft.com/office/officeart/2005/8/layout/vList3#1"/>
    <dgm:cxn modelId="{BBB19D80-1A8E-4CCD-9E97-FEF5C5D0A6FF}" type="presParOf" srcId="{4385C0AD-447F-44BE-B688-32536526D6F3}" destId="{305760DD-7784-4813-A6E7-8796A0A2B4A5}" srcOrd="0" destOrd="0" presId="urn:microsoft.com/office/officeart/2005/8/layout/vList3#1"/>
    <dgm:cxn modelId="{46DDDCC4-AD96-40D8-A052-8BA685D45970}" type="presParOf" srcId="{4385C0AD-447F-44BE-B688-32536526D6F3}" destId="{DF375B38-88DD-40CC-ADB2-0BE4B8FD866C}" srcOrd="1" destOrd="0" presId="urn:microsoft.com/office/officeart/2005/8/layout/vList3#1"/>
    <dgm:cxn modelId="{E65891D6-9208-42E4-B0D0-A9427D0F0D3A}" type="presParOf" srcId="{C03B3D10-BD7F-4206-9044-B67B47A88E5A}" destId="{3CC394A1-47AC-4279-849D-ABD41E4B3756}" srcOrd="3" destOrd="0" presId="urn:microsoft.com/office/officeart/2005/8/layout/vList3#1"/>
    <dgm:cxn modelId="{A0657144-01E0-4D84-BE9B-9AD0E114940D}" type="presParOf" srcId="{C03B3D10-BD7F-4206-9044-B67B47A88E5A}" destId="{6C8F1A0F-7601-4CB2-8E81-35C9AB645DA6}" srcOrd="4" destOrd="0" presId="urn:microsoft.com/office/officeart/2005/8/layout/vList3#1"/>
    <dgm:cxn modelId="{19884AEB-9B92-4F7A-8202-56B5A69E4049}" type="presParOf" srcId="{6C8F1A0F-7601-4CB2-8E81-35C9AB645DA6}" destId="{FD650674-13B3-4649-BCA0-DB7BD472AD1D}" srcOrd="0" destOrd="0" presId="urn:microsoft.com/office/officeart/2005/8/layout/vList3#1"/>
    <dgm:cxn modelId="{5B6B796A-5261-401B-8814-7A21D8CC4B0F}" type="presParOf" srcId="{6C8F1A0F-7601-4CB2-8E81-35C9AB645DA6}" destId="{167E48AF-0343-46D2-8CCC-4AC2FE5E0783}"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B18EA-7C96-4478-8385-BCD6CF67EDDB}">
      <dsp:nvSpPr>
        <dsp:cNvPr id="0" name=""/>
        <dsp:cNvSpPr/>
      </dsp:nvSpPr>
      <dsp:spPr>
        <a:xfrm rot="10800000">
          <a:off x="428600" y="124046"/>
          <a:ext cx="7928642" cy="1832495"/>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828" tIns="41910" rIns="78232" bIns="41910" numCol="1" spcCol="1270" anchor="ctr" anchorCtr="0">
          <a:noAutofit/>
        </a:bodyPr>
        <a:lstStyle/>
        <a:p>
          <a:pPr lvl="0" algn="ctr" defTabSz="488950" rtl="0">
            <a:lnSpc>
              <a:spcPct val="90000"/>
            </a:lnSpc>
            <a:spcBef>
              <a:spcPct val="0"/>
            </a:spcBef>
            <a:spcAft>
              <a:spcPct val="35000"/>
            </a:spcAft>
          </a:pPr>
          <a:endParaRPr lang="fr-FR" sz="1100" b="1" kern="1200" dirty="0"/>
        </a:p>
        <a:p>
          <a:pPr lvl="0" algn="ctr" defTabSz="488950" rtl="0">
            <a:lnSpc>
              <a:spcPct val="90000"/>
            </a:lnSpc>
            <a:spcBef>
              <a:spcPct val="0"/>
            </a:spcBef>
            <a:spcAft>
              <a:spcPct val="35000"/>
            </a:spcAft>
          </a:pPr>
          <a:endParaRPr lang="fr-FR" sz="1800" b="1" kern="1200" dirty="0"/>
        </a:p>
        <a:p>
          <a:pPr lvl="0" algn="ctr" defTabSz="488950" rtl="0">
            <a:lnSpc>
              <a:spcPct val="90000"/>
            </a:lnSpc>
            <a:spcBef>
              <a:spcPct val="0"/>
            </a:spcBef>
            <a:spcAft>
              <a:spcPct val="35000"/>
            </a:spcAft>
          </a:pPr>
          <a:r>
            <a:rPr lang="fr-FR" sz="2400" b="1" u="sng" kern="1200" dirty="0"/>
            <a:t>La seconde professionnelle</a:t>
          </a:r>
          <a:r>
            <a:rPr lang="fr-FR" sz="2400" b="1" kern="1200" dirty="0"/>
            <a:t>: </a:t>
          </a:r>
        </a:p>
        <a:p>
          <a:pPr lvl="0" algn="ctr" defTabSz="488950" rtl="0">
            <a:lnSpc>
              <a:spcPct val="90000"/>
            </a:lnSpc>
            <a:spcBef>
              <a:spcPct val="0"/>
            </a:spcBef>
            <a:spcAft>
              <a:spcPct val="35000"/>
            </a:spcAft>
          </a:pPr>
          <a:r>
            <a:rPr lang="fr-FR" sz="2400" b="1" kern="1200" dirty="0"/>
            <a:t>Choix d’une famille de métiers ou d’une spécialité</a:t>
          </a:r>
        </a:p>
        <a:p>
          <a:pPr lvl="0" algn="ctr" defTabSz="488950" rtl="0">
            <a:lnSpc>
              <a:spcPct val="90000"/>
            </a:lnSpc>
            <a:spcBef>
              <a:spcPct val="0"/>
            </a:spcBef>
            <a:spcAft>
              <a:spcPct val="35000"/>
            </a:spcAft>
          </a:pPr>
          <a:r>
            <a:rPr lang="fr-FR" sz="2400" b="1" kern="1200" dirty="0"/>
            <a:t>40% d’enseignement général</a:t>
          </a:r>
        </a:p>
        <a:p>
          <a:pPr lvl="0" algn="ctr" defTabSz="488950" rtl="0">
            <a:lnSpc>
              <a:spcPct val="90000"/>
            </a:lnSpc>
            <a:spcBef>
              <a:spcPct val="0"/>
            </a:spcBef>
            <a:spcAft>
              <a:spcPct val="35000"/>
            </a:spcAft>
          </a:pPr>
          <a:r>
            <a:rPr lang="fr-FR" sz="2400" b="1" kern="1200" dirty="0"/>
            <a:t>60% d’enseignement professionnel</a:t>
          </a:r>
        </a:p>
        <a:p>
          <a:pPr lvl="0" algn="ctr" defTabSz="488950" rtl="0">
            <a:lnSpc>
              <a:spcPct val="90000"/>
            </a:lnSpc>
            <a:spcBef>
              <a:spcPct val="0"/>
            </a:spcBef>
            <a:spcAft>
              <a:spcPct val="35000"/>
            </a:spcAft>
          </a:pPr>
          <a:endParaRPr lang="fr-FR" sz="1100" kern="1200" dirty="0"/>
        </a:p>
        <a:p>
          <a:pPr lvl="0" algn="ctr" defTabSz="488950" rtl="0">
            <a:lnSpc>
              <a:spcPct val="90000"/>
            </a:lnSpc>
            <a:spcBef>
              <a:spcPct val="0"/>
            </a:spcBef>
            <a:spcAft>
              <a:spcPct val="35000"/>
            </a:spcAft>
          </a:pPr>
          <a:endParaRPr lang="fr-FR" sz="1100" kern="1200" dirty="0"/>
        </a:p>
        <a:p>
          <a:pPr lvl="0" algn="ctr" defTabSz="488950" rtl="0">
            <a:lnSpc>
              <a:spcPct val="90000"/>
            </a:lnSpc>
            <a:spcBef>
              <a:spcPct val="0"/>
            </a:spcBef>
            <a:spcAft>
              <a:spcPct val="35000"/>
            </a:spcAft>
          </a:pPr>
          <a:endParaRPr lang="fr-FR" sz="1100" kern="1200" dirty="0"/>
        </a:p>
      </dsp:txBody>
      <dsp:txXfrm rot="10800000">
        <a:off x="886724" y="124046"/>
        <a:ext cx="7470518" cy="1832495"/>
      </dsp:txXfrm>
    </dsp:sp>
    <dsp:sp modelId="{832D34C2-024A-4794-99C5-48B9F7CE29B9}">
      <dsp:nvSpPr>
        <dsp:cNvPr id="0" name=""/>
        <dsp:cNvSpPr/>
      </dsp:nvSpPr>
      <dsp:spPr>
        <a:xfrm>
          <a:off x="305000" y="458449"/>
          <a:ext cx="1020128" cy="917981"/>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375B38-88DD-40CC-ADB2-0BE4B8FD866C}">
      <dsp:nvSpPr>
        <dsp:cNvPr id="0" name=""/>
        <dsp:cNvSpPr/>
      </dsp:nvSpPr>
      <dsp:spPr>
        <a:xfrm rot="10800000">
          <a:off x="755593" y="2097013"/>
          <a:ext cx="7488820" cy="1756877"/>
        </a:xfrm>
        <a:prstGeom prst="homePlate">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828" tIns="91440" rIns="170688" bIns="91440" numCol="1" spcCol="1270" anchor="ctr" anchorCtr="0">
          <a:noAutofit/>
        </a:bodyPr>
        <a:lstStyle/>
        <a:p>
          <a:pPr lvl="0" algn="ctr" defTabSz="1066800" rtl="0">
            <a:lnSpc>
              <a:spcPct val="90000"/>
            </a:lnSpc>
            <a:spcBef>
              <a:spcPct val="0"/>
            </a:spcBef>
            <a:spcAft>
              <a:spcPct val="35000"/>
            </a:spcAft>
          </a:pPr>
          <a:r>
            <a:rPr lang="fr-FR" sz="2400" b="1" u="sng" kern="1200" dirty="0"/>
            <a:t>La 1</a:t>
          </a:r>
          <a:r>
            <a:rPr lang="fr-FR" sz="2400" b="1" u="sng" kern="1200" baseline="30000" dirty="0"/>
            <a:t>ère</a:t>
          </a:r>
          <a:r>
            <a:rPr lang="fr-FR" sz="2400" b="1" u="sng" kern="1200" dirty="0"/>
            <a:t> professionnelle</a:t>
          </a:r>
          <a:r>
            <a:rPr lang="fr-FR" sz="2400" b="1" kern="1200" dirty="0"/>
            <a:t>:</a:t>
          </a:r>
        </a:p>
        <a:p>
          <a:pPr lvl="0" algn="ctr" defTabSz="1066800" rtl="0">
            <a:lnSpc>
              <a:spcPct val="90000"/>
            </a:lnSpc>
            <a:spcBef>
              <a:spcPct val="0"/>
            </a:spcBef>
            <a:spcAft>
              <a:spcPct val="35000"/>
            </a:spcAft>
          </a:pPr>
          <a:r>
            <a:rPr lang="fr-FR" sz="2400" b="1" kern="1200" dirty="0"/>
            <a:t>Choix de la spécialité de bac pro</a:t>
          </a:r>
        </a:p>
        <a:p>
          <a:pPr lvl="0" algn="ctr" defTabSz="1066800" rtl="0">
            <a:lnSpc>
              <a:spcPct val="90000"/>
            </a:lnSpc>
            <a:spcBef>
              <a:spcPct val="0"/>
            </a:spcBef>
            <a:spcAft>
              <a:spcPct val="35000"/>
            </a:spcAft>
          </a:pPr>
          <a:r>
            <a:rPr lang="fr-FR" sz="2400" b="1" kern="1200" dirty="0"/>
            <a:t>63% d’enseignement professionnel</a:t>
          </a:r>
        </a:p>
        <a:p>
          <a:pPr lvl="0" algn="ctr" defTabSz="1066800" rtl="0">
            <a:lnSpc>
              <a:spcPct val="90000"/>
            </a:lnSpc>
            <a:spcBef>
              <a:spcPct val="0"/>
            </a:spcBef>
            <a:spcAft>
              <a:spcPct val="35000"/>
            </a:spcAft>
          </a:pPr>
          <a:r>
            <a:rPr lang="fr-FR" sz="2400" b="1" kern="1200" dirty="0"/>
            <a:t>37 % d’enseignement général</a:t>
          </a:r>
        </a:p>
      </dsp:txBody>
      <dsp:txXfrm rot="10800000">
        <a:off x="1194812" y="2097013"/>
        <a:ext cx="7049601" cy="1756877"/>
      </dsp:txXfrm>
    </dsp:sp>
    <dsp:sp modelId="{305760DD-7784-4813-A6E7-8796A0A2B4A5}">
      <dsp:nvSpPr>
        <dsp:cNvPr id="0" name=""/>
        <dsp:cNvSpPr/>
      </dsp:nvSpPr>
      <dsp:spPr>
        <a:xfrm>
          <a:off x="345077" y="2430260"/>
          <a:ext cx="1090381" cy="1090381"/>
        </a:xfrm>
        <a:prstGeom prst="ellipse">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7E48AF-0343-46D2-8CCC-4AC2FE5E0783}">
      <dsp:nvSpPr>
        <dsp:cNvPr id="0" name=""/>
        <dsp:cNvSpPr/>
      </dsp:nvSpPr>
      <dsp:spPr>
        <a:xfrm rot="10800000">
          <a:off x="899585" y="4242358"/>
          <a:ext cx="7344828" cy="1613547"/>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828" tIns="91440" rIns="170688" bIns="91440" numCol="1" spcCol="1270" anchor="ctr" anchorCtr="0">
          <a:noAutofit/>
        </a:bodyPr>
        <a:lstStyle/>
        <a:p>
          <a:pPr lvl="0" algn="ctr" defTabSz="1066800" rtl="0">
            <a:lnSpc>
              <a:spcPct val="90000"/>
            </a:lnSpc>
            <a:spcBef>
              <a:spcPct val="0"/>
            </a:spcBef>
            <a:spcAft>
              <a:spcPct val="35000"/>
            </a:spcAft>
          </a:pPr>
          <a:r>
            <a:rPr lang="fr-FR" sz="2400" b="1" u="sng" kern="1200" dirty="0">
              <a:solidFill>
                <a:schemeClr val="bg2">
                  <a:lumMod val="25000"/>
                </a:schemeClr>
              </a:solidFill>
            </a:rPr>
            <a:t>La terminale professionnelle</a:t>
          </a:r>
          <a:r>
            <a:rPr lang="fr-FR" sz="2400" b="1" kern="1200" dirty="0">
              <a:solidFill>
                <a:schemeClr val="bg2">
                  <a:lumMod val="25000"/>
                </a:schemeClr>
              </a:solidFill>
            </a:rPr>
            <a:t>:</a:t>
          </a:r>
        </a:p>
        <a:p>
          <a:pPr lvl="0" algn="ctr" defTabSz="1066800" rtl="0">
            <a:lnSpc>
              <a:spcPct val="90000"/>
            </a:lnSpc>
            <a:spcBef>
              <a:spcPct val="0"/>
            </a:spcBef>
            <a:spcAft>
              <a:spcPct val="35000"/>
            </a:spcAft>
          </a:pPr>
          <a:r>
            <a:rPr lang="fr-FR" sz="2400" b="1" kern="1200" dirty="0">
              <a:solidFill>
                <a:schemeClr val="bg2">
                  <a:lumMod val="25000"/>
                </a:schemeClr>
              </a:solidFill>
            </a:rPr>
            <a:t>Choix du module d’insertion professionnelle</a:t>
          </a:r>
        </a:p>
        <a:p>
          <a:pPr lvl="0" algn="ctr" defTabSz="1066800" rtl="0">
            <a:lnSpc>
              <a:spcPct val="90000"/>
            </a:lnSpc>
            <a:spcBef>
              <a:spcPct val="0"/>
            </a:spcBef>
            <a:spcAft>
              <a:spcPct val="35000"/>
            </a:spcAft>
          </a:pPr>
          <a:r>
            <a:rPr lang="fr-FR" sz="2400" b="1" kern="1200" dirty="0">
              <a:solidFill>
                <a:schemeClr val="bg2">
                  <a:lumMod val="25000"/>
                </a:schemeClr>
              </a:solidFill>
            </a:rPr>
            <a:t>Ou du module de poursuite d’études</a:t>
          </a:r>
        </a:p>
        <a:p>
          <a:pPr lvl="0" algn="ctr" defTabSz="1066800" rtl="0">
            <a:lnSpc>
              <a:spcPct val="90000"/>
            </a:lnSpc>
            <a:spcBef>
              <a:spcPct val="0"/>
            </a:spcBef>
            <a:spcAft>
              <a:spcPct val="35000"/>
            </a:spcAft>
          </a:pPr>
          <a:r>
            <a:rPr lang="fr-FR" sz="2400" b="1" kern="1200" dirty="0">
              <a:solidFill>
                <a:schemeClr val="bg2">
                  <a:lumMod val="25000"/>
                </a:schemeClr>
              </a:solidFill>
            </a:rPr>
            <a:t>66% d’enseignement pro. 34% d’</a:t>
          </a:r>
          <a:r>
            <a:rPr lang="fr-FR" sz="2400" b="1" kern="1200" dirty="0" err="1">
              <a:solidFill>
                <a:schemeClr val="bg2">
                  <a:lumMod val="25000"/>
                </a:schemeClr>
              </a:solidFill>
            </a:rPr>
            <a:t>ens</a:t>
          </a:r>
          <a:r>
            <a:rPr lang="fr-FR" sz="2400" b="1" kern="1200" dirty="0">
              <a:solidFill>
                <a:schemeClr val="bg2">
                  <a:lumMod val="25000"/>
                </a:schemeClr>
              </a:solidFill>
            </a:rPr>
            <a:t>. général</a:t>
          </a:r>
        </a:p>
      </dsp:txBody>
      <dsp:txXfrm rot="10800000">
        <a:off x="1302972" y="4242358"/>
        <a:ext cx="6941441" cy="1613547"/>
      </dsp:txXfrm>
    </dsp:sp>
    <dsp:sp modelId="{FD650674-13B3-4649-BCA0-DB7BD472AD1D}">
      <dsp:nvSpPr>
        <dsp:cNvPr id="0" name=""/>
        <dsp:cNvSpPr/>
      </dsp:nvSpPr>
      <dsp:spPr>
        <a:xfrm>
          <a:off x="420302" y="4454012"/>
          <a:ext cx="1090381" cy="1090381"/>
        </a:xfrm>
        <a:prstGeom prst="ellipse">
          <a:avLst/>
        </a:prstGeom>
        <a:blipFill rotWithShape="0">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7038"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3" name="Espace réservé de la date 2"/>
          <p:cNvSpPr>
            <a:spLocks noGrp="1"/>
          </p:cNvSpPr>
          <p:nvPr>
            <p:ph type="dt" sz="quarter" idx="1"/>
          </p:nvPr>
        </p:nvSpPr>
        <p:spPr>
          <a:xfrm>
            <a:off x="5535613" y="0"/>
            <a:ext cx="4237038"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marL="0" marR="0" lvl="0" indent="0" algn="r" defTabSz="457200" rtl="0" eaLnBrk="1" fontAlgn="auto" latinLnBrk="0" hangingPunct="1">
              <a:lnSpc>
                <a:spcPct val="100000"/>
              </a:lnSpc>
              <a:spcBef>
                <a:spcPts val="0"/>
              </a:spcBef>
              <a:spcAft>
                <a:spcPts val="0"/>
              </a:spcAft>
              <a:buClrTx/>
              <a:buSzTx/>
              <a:buFontTx/>
              <a:buNone/>
              <a:defRPr/>
            </a:pPr>
            <a:fld id="{2BD3E935-CD40-4025-9004-E491C7CCD010}" type="datetimeFigureOut">
              <a:rPr kumimoji="0" lang="fr-FR" sz="1200" b="0" i="0" u="none" strike="noStrike" kern="1200" cap="none" spc="0" normalizeH="0" baseline="0" noProof="0">
                <a:ln>
                  <a:noFill/>
                </a:ln>
                <a:solidFill>
                  <a:schemeClr val="tx1"/>
                </a:solidFill>
                <a:effectLst/>
                <a:uLnTx/>
                <a:uFillTx/>
                <a:latin typeface="+mn-lt"/>
                <a:ea typeface="+mn-ea"/>
                <a:cs typeface="+mn-cs"/>
              </a:rPr>
              <a:t>29/01/2025</a:t>
            </a:fld>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4" name="Espace réservé du pied de page 3"/>
          <p:cNvSpPr>
            <a:spLocks noGrp="1"/>
          </p:cNvSpPr>
          <p:nvPr>
            <p:ph type="ftr" sz="quarter" idx="2"/>
          </p:nvPr>
        </p:nvSpPr>
        <p:spPr>
          <a:xfrm>
            <a:off x="0" y="6386513"/>
            <a:ext cx="4237038" cy="338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5" name="Espace réservé du numéro de diapositive 4"/>
          <p:cNvSpPr>
            <a:spLocks noGrp="1"/>
          </p:cNvSpPr>
          <p:nvPr>
            <p:ph type="sldNum" sz="quarter" idx="3"/>
          </p:nvPr>
        </p:nvSpPr>
        <p:spPr>
          <a:xfrm>
            <a:off x="5535613" y="6386513"/>
            <a:ext cx="4237038" cy="338138"/>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457200" rtl="0" eaLnBrk="1" fontAlgn="base" latinLnBrk="0" hangingPunct="1">
              <a:lnSpc>
                <a:spcPct val="100000"/>
              </a:lnSpc>
              <a:spcBef>
                <a:spcPct val="0"/>
              </a:spcBef>
              <a:spcAft>
                <a:spcPct val="0"/>
              </a:spcAft>
              <a:buClrTx/>
              <a:buSzTx/>
              <a:buFontTx/>
              <a:buNone/>
              <a:defRPr/>
            </a:pPr>
            <a:fld id="{CAA8095C-4615-4861-A53A-A8C5EE35B465}" type="slidenum">
              <a:rPr kumimoji="0" lang="fr-FR" altLang="fr-FR" sz="1200" b="0" i="0" u="none" strike="noStrike" kern="1200" cap="none" spc="0" normalizeH="0" baseline="0" noProof="0">
                <a:ln>
                  <a:noFill/>
                </a:ln>
                <a:solidFill>
                  <a:schemeClr val="tx1"/>
                </a:solidFill>
                <a:effectLst/>
                <a:uLnTx/>
                <a:uFillTx/>
                <a:latin typeface="Calibri" panose="020F0502020204030204" pitchFamily="34" charset="0"/>
                <a:ea typeface="+mn-ea"/>
                <a:cs typeface="+mn-cs"/>
              </a:rPr>
              <a:t>‹N°›</a:t>
            </a:fld>
            <a:endParaRPr kumimoji="0" lang="fr-FR" altLang="fr-FR" sz="1200" b="0" i="0" u="none" strike="noStrike" kern="1200" cap="none" spc="0" normalizeH="0" baseline="0" noProof="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730463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235450" cy="338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3" name="Espace réservé de la date 2"/>
          <p:cNvSpPr>
            <a:spLocks noGrp="1"/>
          </p:cNvSpPr>
          <p:nvPr>
            <p:ph type="dt" idx="1"/>
          </p:nvPr>
        </p:nvSpPr>
        <p:spPr>
          <a:xfrm>
            <a:off x="5537200" y="0"/>
            <a:ext cx="4235450" cy="338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marL="0" marR="0" lvl="0" indent="0" algn="r" defTabSz="457200" rtl="0" eaLnBrk="1" fontAlgn="auto" latinLnBrk="0" hangingPunct="1">
              <a:lnSpc>
                <a:spcPct val="100000"/>
              </a:lnSpc>
              <a:spcBef>
                <a:spcPts val="0"/>
              </a:spcBef>
              <a:spcAft>
                <a:spcPts val="0"/>
              </a:spcAft>
              <a:buClrTx/>
              <a:buSzTx/>
              <a:buFontTx/>
              <a:buNone/>
              <a:defRPr/>
            </a:pPr>
            <a:fld id="{84184E72-BFA3-4673-8269-2DD39BDFF5BF}" type="datetimeFigureOut">
              <a:rPr kumimoji="0" lang="fr-FR" sz="1200" b="0" i="0" u="none" strike="noStrike" kern="1200" cap="none" spc="0" normalizeH="0" baseline="0" noProof="0">
                <a:ln>
                  <a:noFill/>
                </a:ln>
                <a:solidFill>
                  <a:schemeClr val="tx1"/>
                </a:solidFill>
                <a:effectLst/>
                <a:uLnTx/>
                <a:uFillTx/>
                <a:latin typeface="+mn-lt"/>
                <a:ea typeface="+mn-ea"/>
                <a:cs typeface="+mn-cs"/>
              </a:rPr>
              <a:t>29/01/2025</a:t>
            </a:fld>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4" name="Espace réservé de l'image des diapositives 3"/>
          <p:cNvSpPr>
            <a:spLocks noGrp="1" noRot="1" noChangeAspect="1"/>
          </p:cNvSpPr>
          <p:nvPr>
            <p:ph type="sldImg" idx="2"/>
          </p:nvPr>
        </p:nvSpPr>
        <p:spPr>
          <a:xfrm>
            <a:off x="2870200" y="841375"/>
            <a:ext cx="4033838" cy="2268538"/>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5" name="Espace réservé des notes 4"/>
          <p:cNvSpPr>
            <a:spLocks noGrp="1"/>
          </p:cNvSpPr>
          <p:nvPr>
            <p:ph type="body" sz="quarter" idx="3"/>
          </p:nvPr>
        </p:nvSpPr>
        <p:spPr>
          <a:xfrm>
            <a:off x="977900" y="3236913"/>
            <a:ext cx="7818438" cy="26479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fr-FR" sz="1200" b="0" i="0" u="none" strike="noStrike" kern="1200" cap="none" spc="0" normalizeH="0" baseline="0" noProof="0">
                <a:ln>
                  <a:noFill/>
                </a:ln>
                <a:solidFill>
                  <a:schemeClr val="tx1"/>
                </a:solidFill>
                <a:effectLst/>
                <a:uLnTx/>
                <a:uFillTx/>
                <a:latin typeface="+mn-lt"/>
                <a:ea typeface="+mn-ea"/>
                <a:cs typeface="+mn-cs"/>
              </a:rPr>
              <a:t>Modifier les styles du texte du masque</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fr-FR" sz="1200" b="0" i="0" u="none" strike="noStrike" kern="1200" cap="none" spc="0" normalizeH="0" baseline="0" noProof="0">
                <a:ln>
                  <a:noFill/>
                </a:ln>
                <a:solidFill>
                  <a:schemeClr val="tx1"/>
                </a:solidFill>
                <a:effectLst/>
                <a:uLnTx/>
                <a:uFillTx/>
                <a:latin typeface="+mn-lt"/>
                <a:ea typeface="+mn-ea"/>
                <a:cs typeface="+mn-cs"/>
              </a:rPr>
              <a:t>Deuxième niveau</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fr-FR" sz="1200" b="0" i="0" u="none" strike="noStrike" kern="1200" cap="none" spc="0" normalizeH="0" baseline="0" noProof="0">
                <a:ln>
                  <a:noFill/>
                </a:ln>
                <a:solidFill>
                  <a:schemeClr val="tx1"/>
                </a:solidFill>
                <a:effectLst/>
                <a:uLnTx/>
                <a:uFillTx/>
                <a:latin typeface="+mn-lt"/>
                <a:ea typeface="+mn-ea"/>
                <a:cs typeface="+mn-cs"/>
              </a:rPr>
              <a:t>Troisième niveau</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fr-FR" sz="1200" b="0" i="0" u="none" strike="noStrike" kern="1200" cap="none" spc="0" normalizeH="0" baseline="0" noProof="0">
                <a:ln>
                  <a:noFill/>
                </a:ln>
                <a:solidFill>
                  <a:schemeClr val="tx1"/>
                </a:solidFill>
                <a:effectLst/>
                <a:uLnTx/>
                <a:uFillTx/>
                <a:latin typeface="+mn-lt"/>
                <a:ea typeface="+mn-ea"/>
                <a:cs typeface="+mn-cs"/>
              </a:rPr>
              <a:t>Quatrième niveau</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fr-FR" sz="1200" b="0" i="0" u="none" strike="noStrike" kern="1200" cap="none" spc="0" normalizeH="0" baseline="0" noProof="0">
                <a:ln>
                  <a:noFill/>
                </a:ln>
                <a:solidFill>
                  <a:schemeClr val="tx1"/>
                </a:solidFill>
                <a:effectLst/>
                <a:uLnTx/>
                <a:uFillTx/>
                <a:latin typeface="+mn-lt"/>
                <a:ea typeface="+mn-ea"/>
                <a:cs typeface="+mn-cs"/>
              </a:rPr>
              <a:t>Cinquième niveau</a:t>
            </a:r>
          </a:p>
        </p:txBody>
      </p:sp>
      <p:sp>
        <p:nvSpPr>
          <p:cNvPr id="6" name="Espace réservé du pied de page 5"/>
          <p:cNvSpPr>
            <a:spLocks noGrp="1"/>
          </p:cNvSpPr>
          <p:nvPr>
            <p:ph type="ftr" sz="quarter" idx="4"/>
          </p:nvPr>
        </p:nvSpPr>
        <p:spPr>
          <a:xfrm>
            <a:off x="0" y="6386513"/>
            <a:ext cx="4235450" cy="338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200" b="0" i="0" u="none" strike="noStrike" kern="1200" cap="none" spc="0" normalizeH="0" baseline="0" noProof="0">
              <a:ln>
                <a:noFill/>
              </a:ln>
              <a:solidFill>
                <a:schemeClr val="tx1"/>
              </a:solidFill>
              <a:effectLst/>
              <a:uLnTx/>
              <a:uFillTx/>
              <a:latin typeface="+mn-lt"/>
              <a:ea typeface="+mn-ea"/>
              <a:cs typeface="+mn-cs"/>
            </a:endParaRPr>
          </a:p>
        </p:txBody>
      </p:sp>
      <p:sp>
        <p:nvSpPr>
          <p:cNvPr id="7" name="Espace réservé du numéro de diapositive 6"/>
          <p:cNvSpPr>
            <a:spLocks noGrp="1"/>
          </p:cNvSpPr>
          <p:nvPr>
            <p:ph type="sldNum" sz="quarter" idx="5"/>
          </p:nvPr>
        </p:nvSpPr>
        <p:spPr>
          <a:xfrm>
            <a:off x="5537200" y="6386513"/>
            <a:ext cx="4235450" cy="338138"/>
          </a:xfrm>
          <a:prstGeom prst="rect">
            <a:avLst/>
          </a:prstGeom>
        </p:spPr>
        <p:txBody>
          <a:bodyPr vert="horz" wrap="square" lIns="91440" tIns="45720" rIns="91440" bIns="45720" numCol="1" anchor="b" anchorCtr="0" compatLnSpc="1"/>
          <a:lstStyle>
            <a:lvl1pPr algn="r" eaLnBrk="1" hangingPunct="1">
              <a:defRPr sz="1200"/>
            </a:lvl1pPr>
          </a:lstStyle>
          <a:p>
            <a:pPr marL="0" marR="0" lvl="0" indent="0" algn="r" defTabSz="457200" rtl="0" eaLnBrk="1" fontAlgn="base" latinLnBrk="0" hangingPunct="1">
              <a:lnSpc>
                <a:spcPct val="100000"/>
              </a:lnSpc>
              <a:spcBef>
                <a:spcPct val="0"/>
              </a:spcBef>
              <a:spcAft>
                <a:spcPct val="0"/>
              </a:spcAft>
              <a:buClrTx/>
              <a:buSzTx/>
              <a:buFontTx/>
              <a:buNone/>
              <a:defRPr/>
            </a:pPr>
            <a:fld id="{5A2D3B1D-A6A1-4E81-ABA8-4889F451BB08}" type="slidenum">
              <a:rPr kumimoji="0" lang="fr-FR" altLang="fr-FR" sz="1200" b="0" i="0" u="none" strike="noStrike" kern="1200" cap="none" spc="0" normalizeH="0" baseline="0" noProof="0">
                <a:ln>
                  <a:noFill/>
                </a:ln>
                <a:solidFill>
                  <a:schemeClr val="tx1"/>
                </a:solidFill>
                <a:effectLst/>
                <a:uLnTx/>
                <a:uFillTx/>
                <a:latin typeface="Calibri" panose="020F0502020204030204" pitchFamily="34" charset="0"/>
                <a:ea typeface="+mn-ea"/>
                <a:cs typeface="+mn-cs"/>
              </a:rPr>
              <a:t>‹N°›</a:t>
            </a:fld>
            <a:endParaRPr kumimoji="0" lang="fr-FR" altLang="fr-FR" sz="1200" b="0" i="0" u="none" strike="noStrike" kern="1200" cap="none" spc="0" normalizeH="0" baseline="0" noProof="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33866604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e l'image des diapositives 1"/>
          <p:cNvSpPr>
            <a:spLocks noGrp="1" noRot="1" noChangeAspect="1" noTextEdit="1"/>
          </p:cNvSpPr>
          <p:nvPr>
            <p:ph type="sldImg"/>
          </p:nvPr>
        </p:nvSpPr>
        <p:spPr>
          <a:ln>
            <a:solidFill>
              <a:srgbClr val="000000">
                <a:alpha val="100000"/>
              </a:srgbClr>
            </a:solidFill>
            <a:miter lim="800000"/>
          </a:ln>
        </p:spPr>
      </p:sp>
      <p:sp>
        <p:nvSpPr>
          <p:cNvPr id="14339" name="Espace réservé des notes 2"/>
          <p:cNvSpPr>
            <a:spLocks noGrp="1"/>
          </p:cNvSpPr>
          <p:nvPr>
            <p:ph type="body" idx="1"/>
          </p:nvPr>
        </p:nvSpPr>
        <p:spPr>
          <a:noFill/>
          <a:ln>
            <a:noFill/>
          </a:ln>
        </p:spPr>
        <p:txBody>
          <a:bodyPr wrap="square" lIns="91440" tIns="45720" rIns="91440" bIns="45720" anchor="t" anchorCtr="0"/>
          <a:lstStyle/>
          <a:p>
            <a:pPr lvl="0"/>
            <a:endParaRPr lang="fr-FR" altLang="fr-FR" dirty="0"/>
          </a:p>
        </p:txBody>
      </p:sp>
      <p:sp>
        <p:nvSpPr>
          <p:cNvPr id="14340" name="Espace réservé du numéro de diapositive 3"/>
          <p:cNvSpPr txBox="1">
            <a:spLocks noGrp="1"/>
          </p:cNvSpPr>
          <p:nvPr>
            <p:ph type="sldNum" sz="quarter"/>
          </p:nvPr>
        </p:nvSpPr>
        <p:spPr>
          <a:xfrm>
            <a:off x="5537200" y="6386513"/>
            <a:ext cx="4235450" cy="338137"/>
          </a:xfrm>
          <a:prstGeom prst="rect">
            <a:avLst/>
          </a:prstGeom>
          <a:noFill/>
          <a:ln w="9525">
            <a:noFill/>
          </a:ln>
        </p:spPr>
        <p:txBody>
          <a:bodyPr anchor="b" anchorCtr="0"/>
          <a:lstStyle/>
          <a:p>
            <a:pPr lvl="0" algn="r" eaLnBrk="1" hangingPunct="1"/>
            <a:fld id="{9A0DB2DC-4C9A-4742-B13C-FB6460FD3503}" type="slidenum">
              <a:rPr lang="fr-FR" altLang="fr-FR" sz="1200" dirty="0"/>
              <a:t>2</a:t>
            </a:fld>
            <a:endParaRPr lang="fr-FR" altLang="fr-FR"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2B1572FA-B7BC-4502-AE6D-2FA472114292}" type="slidenum">
              <a:t>9</a:t>
            </a:fld>
            <a:endParaRPr lang="fr-FR"/>
          </a:p>
        </p:txBody>
      </p:sp>
      <p:sp>
        <p:nvSpPr>
          <p:cNvPr id="2" name="Espace réservé de l'image des diapositives 1"/>
          <p:cNvSpPr>
            <a:spLocks noGrp="1" noRot="1" noChangeAspect="1" noResize="1"/>
          </p:cNvSpPr>
          <p:nvPr>
            <p:ph type="sldImg"/>
          </p:nvPr>
        </p:nvSpPr>
        <p:spPr>
          <a:xfrm>
            <a:off x="2646363" y="511175"/>
            <a:ext cx="4481512" cy="2520950"/>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a:xfrm>
            <a:off x="977400" y="3194280"/>
            <a:ext cx="7819200" cy="3025800"/>
          </a:xfrm>
        </p:spPr>
        <p:txBody>
          <a:bodyPr vert="horz"/>
          <a:lstStyle/>
          <a:p>
            <a:endParaRPr lang="fr-FR"/>
          </a:p>
        </p:txBody>
      </p:sp>
    </p:spTree>
    <p:extLst>
      <p:ext uri="{BB962C8B-B14F-4D97-AF65-F5344CB8AC3E}">
        <p14:creationId xmlns:p14="http://schemas.microsoft.com/office/powerpoint/2010/main" val="2529257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816C7648-F0C7-4F19-9A7A-9D32E5C88A75}" type="slidenum">
              <a:t>10</a:t>
            </a:fld>
            <a:endParaRPr lang="fr-FR"/>
          </a:p>
        </p:txBody>
      </p:sp>
      <p:sp>
        <p:nvSpPr>
          <p:cNvPr id="2" name="Espace réservé de l'image des diapositives 1"/>
          <p:cNvSpPr>
            <a:spLocks noGrp="1" noRot="1" noChangeAspect="1" noResize="1"/>
          </p:cNvSpPr>
          <p:nvPr>
            <p:ph type="sldImg"/>
          </p:nvPr>
        </p:nvSpPr>
        <p:spPr>
          <a:xfrm>
            <a:off x="2646363" y="511175"/>
            <a:ext cx="4481512" cy="2520950"/>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a:xfrm>
            <a:off x="977400" y="3194280"/>
            <a:ext cx="7819200" cy="3025800"/>
          </a:xfrm>
        </p:spPr>
        <p:txBody>
          <a:bodyPr vert="horz"/>
          <a:lstStyle/>
          <a:p>
            <a:endParaRPr lang="fr-FR"/>
          </a:p>
        </p:txBody>
      </p:sp>
    </p:spTree>
    <p:extLst>
      <p:ext uri="{BB962C8B-B14F-4D97-AF65-F5344CB8AC3E}">
        <p14:creationId xmlns:p14="http://schemas.microsoft.com/office/powerpoint/2010/main" val="238913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e l'image des diapositives 1"/>
          <p:cNvSpPr>
            <a:spLocks noGrp="1" noRot="1" noChangeAspect="1" noTextEdit="1"/>
          </p:cNvSpPr>
          <p:nvPr>
            <p:ph type="sldImg"/>
          </p:nvPr>
        </p:nvSpPr>
        <p:spPr>
          <a:ln>
            <a:solidFill>
              <a:srgbClr val="000000">
                <a:alpha val="100000"/>
              </a:srgbClr>
            </a:solidFill>
            <a:miter lim="800000"/>
          </a:ln>
        </p:spPr>
      </p:sp>
      <p:sp>
        <p:nvSpPr>
          <p:cNvPr id="26627" name="Espace réservé des notes 2"/>
          <p:cNvSpPr>
            <a:spLocks noGrp="1"/>
          </p:cNvSpPr>
          <p:nvPr>
            <p:ph type="body" idx="1"/>
          </p:nvPr>
        </p:nvSpPr>
        <p:spPr>
          <a:noFill/>
          <a:ln>
            <a:noFill/>
          </a:ln>
        </p:spPr>
        <p:txBody>
          <a:bodyPr wrap="square" lIns="91440" tIns="45720" rIns="91440" bIns="45720" anchor="t" anchorCtr="0"/>
          <a:lstStyle/>
          <a:p>
            <a:pPr lvl="0" eaLnBrk="1" hangingPunct="1">
              <a:spcBef>
                <a:spcPct val="0"/>
              </a:spcBef>
            </a:pPr>
            <a:endParaRPr lang="fr-FR" altLang="fr-FR" dirty="0"/>
          </a:p>
        </p:txBody>
      </p:sp>
      <p:sp>
        <p:nvSpPr>
          <p:cNvPr id="26628" name="Espace réservé du numéro de diapositive 3"/>
          <p:cNvSpPr txBox="1">
            <a:spLocks noGrp="1"/>
          </p:cNvSpPr>
          <p:nvPr>
            <p:ph type="sldNum" sz="quarter"/>
          </p:nvPr>
        </p:nvSpPr>
        <p:spPr>
          <a:xfrm>
            <a:off x="5537200" y="6386513"/>
            <a:ext cx="4235450" cy="338137"/>
          </a:xfrm>
          <a:prstGeom prst="rect">
            <a:avLst/>
          </a:prstGeom>
          <a:noFill/>
          <a:ln w="9525">
            <a:noFill/>
          </a:ln>
        </p:spPr>
        <p:txBody>
          <a:bodyPr anchor="b" anchorCtr="0"/>
          <a:lstStyle/>
          <a:p>
            <a:pPr lvl="0" algn="r" eaLnBrk="1" hangingPunct="1"/>
            <a:fld id="{9A0DB2DC-4C9A-4742-B13C-FB6460FD3503}" type="slidenum">
              <a:rPr lang="fr-FR" altLang="fr-FR" sz="1200" dirty="0">
                <a:cs typeface="Arial" panose="020B0604020202020204" pitchFamily="34" charset="0"/>
              </a:rPr>
              <a:t>12</a:t>
            </a:fld>
            <a:endParaRPr lang="fr-FR" altLang="fr-FR" sz="1200" dirty="0">
              <a:ea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256D77B2-3AD5-4592-A1E7-40DAE2857A3B}" type="slidenum">
              <a:t>16</a:t>
            </a:fld>
            <a:endParaRPr lang="fr-FR"/>
          </a:p>
        </p:txBody>
      </p:sp>
      <p:sp>
        <p:nvSpPr>
          <p:cNvPr id="2" name="Espace réservé de l'image des diapositives 1"/>
          <p:cNvSpPr>
            <a:spLocks noGrp="1" noRot="1" noChangeAspect="1" noResize="1"/>
          </p:cNvSpPr>
          <p:nvPr>
            <p:ph type="sldImg"/>
          </p:nvPr>
        </p:nvSpPr>
        <p:spPr>
          <a:xfrm>
            <a:off x="2645640" y="510839"/>
            <a:ext cx="4482720" cy="2521440"/>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a:xfrm>
            <a:off x="977400" y="3194280"/>
            <a:ext cx="7819200" cy="3025800"/>
          </a:xfrm>
        </p:spPr>
        <p:txBody>
          <a:bodyPr vert="horz"/>
          <a:lstStyle/>
          <a:p>
            <a:endParaRPr lang="fr-FR"/>
          </a:p>
        </p:txBody>
      </p:sp>
    </p:spTree>
    <p:extLst>
      <p:ext uri="{BB962C8B-B14F-4D97-AF65-F5344CB8AC3E}">
        <p14:creationId xmlns:p14="http://schemas.microsoft.com/office/powerpoint/2010/main" val="2525399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PlaceHolder 1"/>
          <p:cNvSpPr>
            <a:spLocks noGrp="1"/>
          </p:cNvSpPr>
          <p:nvPr>
            <p:ph type="body"/>
          </p:nvPr>
        </p:nvSpPr>
        <p:spPr>
          <a:xfrm>
            <a:off x="679450" y="4714875"/>
            <a:ext cx="5438775" cy="4467225"/>
          </a:xfrm>
        </p:spPr>
        <p:txBody>
          <a:bodyPr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fr-FR" sz="2000" b="0" i="0" u="none" strike="noStrike" kern="1200" cap="none" spc="-1" normalizeH="0" baseline="0" noProof="0">
              <a:ln>
                <a:noFill/>
              </a:ln>
              <a:solidFill>
                <a:schemeClr val="tx1"/>
              </a:solidFill>
              <a:effectLst/>
              <a:uLnTx/>
              <a:uFillTx/>
              <a:latin typeface="Arial" panose="020B0604020202020204"/>
              <a:ea typeface="+mn-ea"/>
              <a:cs typeface="+mn-cs"/>
            </a:endParaRPr>
          </a:p>
        </p:txBody>
      </p:sp>
      <p:sp>
        <p:nvSpPr>
          <p:cNvPr id="511" name="TextShape 2"/>
          <p:cNvSpPr txBox="1"/>
          <p:nvPr/>
        </p:nvSpPr>
        <p:spPr>
          <a:xfrm>
            <a:off x="3851275" y="9428163"/>
            <a:ext cx="2944813" cy="496888"/>
          </a:xfrm>
          <a:prstGeom prst="rect">
            <a:avLst/>
          </a:prstGeom>
          <a:noFill/>
          <a:ln>
            <a:noFill/>
          </a:ln>
        </p:spPr>
        <p:txBody>
          <a:bodyPr anchor="b"/>
          <a:lstStyle/>
          <a:p>
            <a:pPr marL="0" marR="0" lvl="0" indent="0" algn="r" defTabSz="914400" rtl="0" eaLnBrk="1" fontAlgn="auto" latinLnBrk="0" hangingPunct="1">
              <a:lnSpc>
                <a:spcPct val="100000"/>
              </a:lnSpc>
              <a:spcBef>
                <a:spcPts val="0"/>
              </a:spcBef>
              <a:spcAft>
                <a:spcPts val="0"/>
              </a:spcAft>
              <a:buClrTx/>
              <a:buSzTx/>
              <a:buFontTx/>
              <a:buNone/>
              <a:defRPr/>
            </a:pPr>
            <a:fld id="{31F0A043-1A60-4643-B2AF-99BF19D2AE06}" type="slidenum">
              <a:rPr kumimoji="0" lang="fr-FR" sz="1200" b="0" i="0" u="none" strike="noStrike" kern="1200" cap="none" spc="-1" normalizeH="0" baseline="0" noProof="0">
                <a:ln>
                  <a:noFill/>
                </a:ln>
                <a:solidFill>
                  <a:prstClr val="black"/>
                </a:solidFill>
                <a:effectLst/>
                <a:uLnTx/>
                <a:uFillTx/>
                <a:latin typeface="Times New Roman" panose="02020603050405020304"/>
                <a:ea typeface="+mn-ea"/>
                <a:cs typeface="+mn-cs"/>
              </a:rPr>
              <a:t>18</a:t>
            </a:fld>
            <a:endParaRPr kumimoji="0" lang="fr-FR" sz="1200" b="0" i="0" u="none" strike="noStrike" kern="1200" cap="none" spc="-1" normalizeH="0" baseline="0" noProof="0">
              <a:ln>
                <a:noFill/>
              </a:ln>
              <a:solidFill>
                <a:prstClr val="black"/>
              </a:solidFill>
              <a:effectLst/>
              <a:uLnTx/>
              <a:uFillTx/>
              <a:latin typeface="Times New Roman" panose="02020603050405020304"/>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8"/>
          <p:cNvCxnSpPr/>
          <p:nvPr/>
        </p:nvCxnSpPr>
        <p:spPr>
          <a:xfrm>
            <a:off x="1208088" y="4343400"/>
            <a:ext cx="987583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hasCustomPrompt="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1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D9E1699A-36A7-4ABE-BC94-6EC63BA829DB}"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16" name="Slide Number Placeholder 5"/>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1E220922-CA7C-42E1-97FE-65919CE9DF6F}"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hasCustomPrompt="1"/>
          </p:nvPr>
        </p:nvSpPr>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Espace réservé de la date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6" name="Espace réservé du numéro de diapositive 5"/>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fr-FR"/>
              <a:t>Modifiez le style du titre</a:t>
            </a:r>
            <a:endParaRPr lang="en-US" dirty="0"/>
          </a:p>
        </p:txBody>
      </p:sp>
      <p:sp>
        <p:nvSpPr>
          <p:cNvPr id="3" name="Vertical Text Placeholder 2"/>
          <p:cNvSpPr>
            <a:spLocks noGrp="1"/>
          </p:cNvSpPr>
          <p:nvPr>
            <p:ph type="body" orient="vert" idx="1" hasCustomPrompt="1"/>
          </p:nvPr>
        </p:nvSpPr>
        <p:spPr>
          <a:xfrm>
            <a:off x="838200" y="412302"/>
            <a:ext cx="7734300" cy="5759898"/>
          </a:xfrm>
        </p:spPr>
        <p:txBody>
          <a:bodyPr vert="eaVert" lIns="45720" tIns="0" rIns="45720" bIns="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3"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DE2107FE-64A5-4344-9413-B7D93851C382}"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4"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15" name="Slide Number Placeholder 5"/>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1347884B-F5EC-4264-840E-68943669C2F1}"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hasCustomPrompt="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pied de page 5"/>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7" name="Espace réservé du numéro de diapositive 6"/>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8" name="Espace réservé du pied de page 7"/>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9" name="Espace réservé du numéro de diapositive 8"/>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4" name="Espace réservé du pied de page 3"/>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numéro de diapositive 4"/>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3" name="Espace réservé du pied de page 2"/>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4" name="Espace réservé du numéro de diapositive 3"/>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pied de page 5"/>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7" name="Espace réservé du numéro de diapositive 6"/>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hasCustomPrompt="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Espace réservé de la date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6" name="Espace réservé du numéro de diapositive 5"/>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kumimoji="0" lang="fr-FR" sz="3200" b="0" i="0" u="none" strike="noStrike" kern="1200" cap="none" spc="0" normalizeH="0" baseline="0" noProof="0">
              <a:ln>
                <a:noFill/>
              </a:ln>
              <a:solidFill>
                <a:schemeClr val="tx1"/>
              </a:solidFill>
              <a:effectLst/>
              <a:uLnTx/>
              <a:uFillTx/>
              <a:latin typeface="+mn-lt"/>
              <a:ea typeface="+mn-ea"/>
              <a:cs typeface="+mn-cs"/>
            </a:endParaRP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pied de page 5"/>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7" name="Espace réservé du numéro de diapositive 6"/>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hasCustomPrompt="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360" cy="1325160"/>
          </a:xfrm>
          <a:prstGeom prst="rect">
            <a:avLst/>
          </a:prstGeom>
        </p:spPr>
        <p:txBody>
          <a:bodyPr lIns="0" tIns="0" rIns="0" bIns="0" anchor="ctr"/>
          <a:lstStyle/>
          <a:p>
            <a:endParaRPr lang="fr-FR" sz="1800" b="0" strike="noStrike" spc="-1">
              <a:solidFill>
                <a:srgbClr val="000000"/>
              </a:solidFill>
              <a:latin typeface="Calibri" panose="020F0502020204030204"/>
            </a:endParaRPr>
          </a:p>
        </p:txBody>
      </p:sp>
      <p:sp>
        <p:nvSpPr>
          <p:cNvPr id="6" name="PlaceHolder 2"/>
          <p:cNvSpPr>
            <a:spLocks noGrp="1"/>
          </p:cNvSpPr>
          <p:nvPr>
            <p:ph type="subTitle"/>
          </p:nvPr>
        </p:nvSpPr>
        <p:spPr>
          <a:xfrm>
            <a:off x="838080" y="1825560"/>
            <a:ext cx="10515360" cy="4350960"/>
          </a:xfrm>
          <a:prstGeom prst="rect">
            <a:avLst/>
          </a:prstGeom>
        </p:spPr>
        <p:txBody>
          <a:bodyPr lIns="0" tIns="0" rIns="0" bIns="0" anchor="ctr"/>
          <a:lstStyle/>
          <a:p>
            <a:pPr algn="ctr"/>
            <a:endParaRPr lang="fr-FR" sz="3200" b="0" strike="noStrike" spc="-1">
              <a:latin typeface="Arial" panose="020B0604020202020204"/>
            </a:endParaRPr>
          </a:p>
        </p:txBody>
      </p:sp>
      <p:sp>
        <p:nvSpPr>
          <p:cNvPr id="2" name="Espace réservé de la date 1"/>
          <p:cNvSpPr>
            <a:spLocks noGrp="1"/>
          </p:cNvSpPr>
          <p:nvPr>
            <p:ph type="dt" sz="half" idx="10"/>
          </p:nvPr>
        </p:nvSpPr>
        <p:spPr/>
        <p:txBody>
          <a:body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3" name="Espace réservé du pied de page 2"/>
          <p:cNvSpPr>
            <a:spLocks noGrp="1"/>
          </p:cNvSpPr>
          <p:nvPr>
            <p:ph type="ftr" sz="quarter" idx="11"/>
          </p:nvPr>
        </p:nvSpPr>
        <p:spPr/>
        <p:txBody>
          <a:body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4" name="Espace réservé du numéro de diapositive 3"/>
          <p:cNvSpPr>
            <a:spLocks noGrp="1"/>
          </p:cNvSpPr>
          <p:nvPr>
            <p:ph type="sldNum" sz="quarter" idx="12"/>
          </p:nvPr>
        </p:nvSpPr>
        <p:spPr/>
        <p:txBody>
          <a:body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8"/>
          <p:cNvCxnSpPr/>
          <p:nvPr/>
        </p:nvCxnSpPr>
        <p:spPr>
          <a:xfrm>
            <a:off x="1208088" y="4343400"/>
            <a:ext cx="987583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hasCustomPrompt="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1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F2F63B33-6889-40C0-9260-07CBA453ED8B}"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16" name="Slide Number Placeholder 5"/>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2D532278-A472-45E3-93A1-487752D92299}"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fr-FR"/>
              <a:t>Modifiez le style du titre</a:t>
            </a:r>
            <a:endParaRPr lang="en-US" dirty="0"/>
          </a:p>
        </p:txBody>
      </p:sp>
      <p:sp>
        <p:nvSpPr>
          <p:cNvPr id="3" name="Content Placeholder 2"/>
          <p:cNvSpPr>
            <a:spLocks noGrp="1"/>
          </p:cNvSpPr>
          <p:nvPr>
            <p:ph sz="half" idx="1" hasCustomPrompt="1"/>
          </p:nvPr>
        </p:nvSpPr>
        <p:spPr>
          <a:xfrm>
            <a:off x="1097278" y="1845734"/>
            <a:ext cx="493776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hasCustomPrompt="1"/>
          </p:nvPr>
        </p:nvSpPr>
        <p:spPr>
          <a:xfrm>
            <a:off x="6217920" y="1845735"/>
            <a:ext cx="4937760" cy="40233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Espace réservé de la date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5" name="Espace réservé du pied de page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6" name="Espace réservé du numéro de diapositive 5"/>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fr-FR"/>
              <a:t>Modifiez le style du titre</a:t>
            </a:r>
            <a:endParaRPr lang="en-US" dirty="0"/>
          </a:p>
        </p:txBody>
      </p:sp>
      <p:sp>
        <p:nvSpPr>
          <p:cNvPr id="3" name="Text Placeholder 2"/>
          <p:cNvSpPr>
            <a:spLocks noGrp="1"/>
          </p:cNvSpPr>
          <p:nvPr>
            <p:ph type="body" idx="1" hasCustomPrompt="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hasCustomPrompt="1"/>
          </p:nvPr>
        </p:nvSpPr>
        <p:spPr>
          <a:xfrm>
            <a:off x="1097280" y="2582334"/>
            <a:ext cx="493776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hasCustomPrompt="1"/>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hasCustomPrompt="1"/>
          </p:nvPr>
        </p:nvSpPr>
        <p:spPr>
          <a:xfrm>
            <a:off x="6217920" y="2582334"/>
            <a:ext cx="4937760" cy="3378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Espace réservé de la date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7" name="Espace réservé du pied de page 6"/>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8" name="Espace réservé du numéro de diapositive 7"/>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Espace réservé de la date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4" name="Espace réservé du pied de page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5" name="Espace réservé du numéro de diapositive 4"/>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0" y="6334125"/>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Date Placeholder 6"/>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0D901B84-4F01-4FCE-BCC1-4A63A6341404}"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4" name="Footer Placeholder 7"/>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defRPr>
                <a:solidFill>
                  <a:srgbClr val="FFFFFF"/>
                </a:solidFill>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15" name="Slide Number Placeholder 8"/>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B44903D4-55E3-44FA-A9FC-AAE90B37E871}"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0"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404018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hasCustomPrompt="1"/>
          </p:nvPr>
        </p:nvSpPr>
        <p:spPr>
          <a:xfrm>
            <a:off x="4800600" y="731520"/>
            <a:ext cx="6492240" cy="52578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hasCustomPrompt="1"/>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3" name="Date Placeholder 4"/>
          <p:cNvSpPr>
            <a:spLocks noGrp="1"/>
          </p:cNvSpPr>
          <p:nvPr>
            <p:ph type="dt" sz="half" idx="12"/>
          </p:nvPr>
        </p:nvSpPr>
        <p:spPr>
          <a:xfrm>
            <a:off x="465138" y="6459538"/>
            <a:ext cx="2619375" cy="365125"/>
          </a:xfrm>
          <a:prstGeom prst="rect">
            <a:avLst/>
          </a:prstGeom>
        </p:spPr>
        <p:txBody>
          <a:bodyPr vert="horz" lIns="91440" tIns="45720" rIns="91440" bIns="45720" rtlCol="0" anchor="ctr"/>
          <a:lstStyle>
            <a:lvl1pPr algn="l">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6A35A44F-46C1-4469-B487-68ADAD3ADAB5}"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4" name="Footer Placeholder 5"/>
          <p:cNvSpPr>
            <a:spLocks noGrp="1"/>
          </p:cNvSpPr>
          <p:nvPr>
            <p:ph type="ftr" sz="quarter" idx="3"/>
          </p:nvPr>
        </p:nvSpPr>
        <p:spPr>
          <a:xfrm>
            <a:off x="4800600" y="6459538"/>
            <a:ext cx="4648200" cy="365125"/>
          </a:xfrm>
          <a:prstGeom prst="rect">
            <a:avLst/>
          </a:prstGeom>
        </p:spPr>
        <p:txBody>
          <a:bodyPr vert="horz" lIns="91440" tIns="45720" rIns="91440" bIns="45720" rtlCol="0" anchor="ctr"/>
          <a:lstStyle>
            <a:lvl1pPr algn="l">
              <a:defRPr>
                <a:solidFill>
                  <a:schemeClr val="tx2"/>
                </a:solidFill>
              </a:defRPr>
            </a:lvl1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chemeClr val="tx2"/>
                </a:solidFill>
                <a:effectLst/>
                <a:uLnTx/>
                <a:uFillTx/>
                <a:latin typeface="+mn-lt"/>
                <a:ea typeface="+mn-ea"/>
                <a:cs typeface="+mn-cs"/>
              </a:rPr>
              <a:t>Cio Choisy CZ novembre 2019</a:t>
            </a:r>
          </a:p>
        </p:txBody>
      </p:sp>
      <p:sp>
        <p:nvSpPr>
          <p:cNvPr id="15" name="Slide Number Placeholder 6"/>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solidFill>
                  <a:schemeClr val="tx2"/>
                </a:solidFill>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D9C5B157-036A-448B-815F-9E6C6CF1651B}" type="slidenum">
              <a:rPr kumimoji="0" lang="fr-FR" altLang="fr-FR" sz="1000" b="0" i="0" u="none" strike="noStrike" kern="1200" cap="none" spc="0" normalizeH="0" baseline="0" noProof="0">
                <a:ln>
                  <a:noFill/>
                </a:ln>
                <a:solidFill>
                  <a:schemeClr val="tx2"/>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chemeClr val="tx2"/>
              </a:solidFill>
              <a:effectLst/>
              <a:uLnTx/>
              <a:uFillTx/>
              <a:latin typeface="Calibri" panose="020F0502020204030204" pitchFamily="34" charset="0"/>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Pr>
        <a:solidFill>
          <a:schemeClr val="bg1"/>
        </a:solidFill>
        <a:effectLst/>
      </p:bgPr>
    </p:bg>
    <p:spTree>
      <p:nvGrpSpPr>
        <p:cNvPr id="1" name=""/>
        <p:cNvGrpSpPr/>
        <p:nvPr/>
      </p:nvGrpSpPr>
      <p:grpSpPr>
        <a:xfrm>
          <a:off x="0" y="0"/>
          <a:ext cx="0" cy="0"/>
          <a:chOff x="0" y="0"/>
          <a:chExt cx="0" cy="0"/>
        </a:xfrm>
      </p:grpSpPr>
      <p:sp>
        <p:nvSpPr>
          <p:cNvPr id="11" name="Rectangle 10"/>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0" y="4914900"/>
            <a:ext cx="12188825"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oAutofit/>
          </a:bodyPr>
          <a:lstStyle>
            <a:lvl1pPr>
              <a:defRPr sz="3600" b="0">
                <a:solidFill>
                  <a:srgbClr val="FFFFFF"/>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vert="horz" wrap="square" lIns="457200" tIns="457200" rIns="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200"/>
              </a:spcBef>
              <a:spcAft>
                <a:spcPts val="200"/>
              </a:spcAft>
              <a:buClr>
                <a:schemeClr val="accent1"/>
              </a:buClr>
              <a:buSzPct val="100000"/>
              <a:buFont typeface="Calibri" panose="020F0502020204030204" pitchFamily="34" charset="0"/>
              <a:buNone/>
              <a:defRPr/>
            </a:pPr>
            <a:r>
              <a:rPr kumimoji="0" lang="fr-FR" sz="3200" b="0" i="0" u="none" strike="noStrike" kern="1200" cap="none" spc="0" normalizeH="0" baseline="0" noProof="0">
                <a:ln>
                  <a:noFill/>
                </a:ln>
                <a:solidFill>
                  <a:srgbClr val="404040"/>
                </a:solidFill>
                <a:effectLst/>
                <a:uLnTx/>
                <a:uFillTx/>
                <a:latin typeface="+mn-lt"/>
                <a:ea typeface="+mn-ea"/>
                <a:cs typeface="+mn-cs"/>
              </a:rPr>
              <a:t>Cliquez sur l'icône pour ajouter une image</a:t>
            </a:r>
            <a:endParaRPr kumimoji="0" lang="en-US" sz="3200" b="0" i="0" u="none" strike="noStrike" kern="1200" cap="none" spc="0" normalizeH="0" baseline="0" noProof="0" dirty="0">
              <a:ln>
                <a:noFill/>
              </a:ln>
              <a:solidFill>
                <a:srgbClr val="404040"/>
              </a:solidFill>
              <a:effectLst/>
              <a:uLnTx/>
              <a:uFillTx/>
              <a:latin typeface="+mn-lt"/>
              <a:ea typeface="+mn-ea"/>
              <a:cs typeface="+mn-cs"/>
            </a:endParaRPr>
          </a:p>
        </p:txBody>
      </p:sp>
      <p:sp>
        <p:nvSpPr>
          <p:cNvPr id="4" name="Text Placeholder 3"/>
          <p:cNvSpPr>
            <a:spLocks noGrp="1"/>
          </p:cNvSpPr>
          <p:nvPr>
            <p:ph type="body" sz="half" idx="2" hasCustomPrompt="1"/>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3" name="Date Placeholder 4"/>
          <p:cNvSpPr>
            <a:spLocks noGrp="1"/>
          </p:cNvSpPr>
          <p:nvPr>
            <p:ph type="dt" sz="half" idx="12"/>
          </p:nvPr>
        </p:nvSpPr>
        <p:spPr>
          <a:xfrm>
            <a:off x="1096963" y="6459538"/>
            <a:ext cx="2473325" cy="365125"/>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D333B094-6239-4A74-90B1-9AF5C9D2DFC6}"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14" name="Footer Placeholder 5"/>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15" name="Slide Number Placeholder 6"/>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2BD795DC-5EE9-462D-AE40-08BDC94B4D90}"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63" y="287338"/>
            <a:ext cx="10058400" cy="1449388"/>
          </a:xfrm>
          <a:prstGeom prst="rect">
            <a:avLst/>
          </a:prstGeom>
        </p:spPr>
        <p:txBody>
          <a:bodyPr vert="horz" lIns="91440" tIns="45720" rIns="91440" bIns="45720" rtlCol="0" anchor="b">
            <a:normAutofit/>
          </a:bodyPr>
          <a:lstStyle/>
          <a:p>
            <a:r>
              <a:rPr lang="fr-FR"/>
              <a:t>Modifiez le style du titre</a:t>
            </a:r>
            <a:endParaRPr lang="en-US" dirty="0"/>
          </a:p>
        </p:txBody>
      </p:sp>
      <p:sp>
        <p:nvSpPr>
          <p:cNvPr id="1029" name="Text Placeholder 2"/>
          <p:cNvSpPr>
            <a:spLocks noGrp="1"/>
          </p:cNvSpPr>
          <p:nvPr>
            <p:ph type="body" idx="1"/>
          </p:nvPr>
        </p:nvSpPr>
        <p:spPr>
          <a:xfrm>
            <a:off x="1096963" y="1846263"/>
            <a:ext cx="10058400" cy="4022725"/>
          </a:xfrm>
          <a:prstGeom prst="rect">
            <a:avLst/>
          </a:prstGeom>
          <a:noFill/>
          <a:ln w="9525">
            <a:noFill/>
          </a:ln>
        </p:spPr>
        <p:txBody>
          <a:bodyPr lIns="0" rIns="0"/>
          <a:lstStyle/>
          <a:p>
            <a:pPr lvl="0"/>
            <a:r>
              <a:rPr lang="fr-FR" altLang="fr-FR" dirty="0"/>
              <a:t>Cliquez pour modifier les styles du texte du masque</a:t>
            </a:r>
          </a:p>
          <a:p>
            <a:pPr lvl="1"/>
            <a:r>
              <a:rPr lang="fr-FR" altLang="fr-FR" dirty="0"/>
              <a:t>Deuxième niveau</a:t>
            </a:r>
          </a:p>
          <a:p>
            <a:pPr lvl="2"/>
            <a:r>
              <a:rPr lang="fr-FR" altLang="fr-FR" dirty="0"/>
              <a:t>Troisième niveau</a:t>
            </a:r>
          </a:p>
          <a:p>
            <a:pPr lvl="3"/>
            <a:r>
              <a:rPr lang="fr-FR" altLang="fr-FR" dirty="0"/>
              <a:t>Quatrième niveau</a:t>
            </a:r>
          </a:p>
          <a:p>
            <a:pPr lvl="4"/>
            <a:r>
              <a:rPr lang="fr-FR" altLang="fr-FR" dirty="0"/>
              <a:t>Cinquième niveau</a:t>
            </a:r>
            <a:endParaRPr lang="en-US" altLang="fr-FR" dirty="0"/>
          </a:p>
        </p:txBody>
      </p:sp>
      <p:sp>
        <p:nvSpPr>
          <p:cNvPr id="4" name="Date Placeholder 3"/>
          <p:cNvSpPr>
            <a:spLocks noGrp="1"/>
          </p:cNvSpPr>
          <p:nvPr>
            <p:ph type="dt" sz="half" idx="2"/>
          </p:nvPr>
        </p:nvSpPr>
        <p:spPr>
          <a:xfrm>
            <a:off x="1096963" y="6459538"/>
            <a:ext cx="2473325"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9150CE34-801F-409E-8894-7D6207AF43F9}" type="datetime1">
              <a:rPr kumimoji="0" lang="fr-FR" sz="900" b="0" i="0" u="none" strike="noStrike" kern="1200" cap="none" spc="0" normalizeH="0" baseline="0" noProof="0">
                <a:ln>
                  <a:noFill/>
                </a:ln>
                <a:solidFill>
                  <a:srgbClr val="FFFFFF"/>
                </a:solidFill>
                <a:effectLst/>
                <a:uLnTx/>
                <a:uFillTx/>
                <a:latin typeface="+mn-lt"/>
                <a:ea typeface="+mn-ea"/>
                <a:cs typeface="+mn-cs"/>
              </a:rPr>
              <a:t>29/01/2025</a:t>
            </a:fld>
            <a:endParaRPr kumimoji="0" lang="fr-FR" sz="900" b="0" i="0" u="none" strike="noStrike" kern="1200" cap="none" spc="0" normalizeH="0" baseline="0" noProof="0">
              <a:ln>
                <a:noFill/>
              </a:ln>
              <a:solidFill>
                <a:srgbClr val="FFFFFF"/>
              </a:solidFill>
              <a:effectLst/>
              <a:uLnTx/>
              <a:uFillTx/>
              <a:latin typeface="+mn-lt"/>
              <a:ea typeface="+mn-ea"/>
              <a:cs typeface="+mn-cs"/>
            </a:endParaRPr>
          </a:p>
        </p:txBody>
      </p:sp>
      <p:sp>
        <p:nvSpPr>
          <p:cNvPr id="5" name="Footer Placeholder 4"/>
          <p:cNvSpPr>
            <a:spLocks noGrp="1"/>
          </p:cNvSpPr>
          <p:nvPr>
            <p:ph type="ftr" sz="quarter" idx="3"/>
          </p:nvPr>
        </p:nvSpPr>
        <p:spPr>
          <a:xfrm>
            <a:off x="3686175" y="6459538"/>
            <a:ext cx="4822825"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900" b="0" i="0" u="none" strike="noStrike" kern="1200" cap="all" spc="0" normalizeH="0" baseline="0" noProof="0">
                <a:ln>
                  <a:noFill/>
                </a:ln>
                <a:solidFill>
                  <a:srgbClr val="FFFFFF"/>
                </a:solidFill>
                <a:effectLst/>
                <a:uLnTx/>
                <a:uFillTx/>
                <a:latin typeface="+mn-lt"/>
                <a:ea typeface="+mn-ea"/>
                <a:cs typeface="+mn-cs"/>
              </a:rPr>
              <a:t>Cio Choisy CZ novembre 2019</a:t>
            </a:r>
          </a:p>
        </p:txBody>
      </p:sp>
      <p:sp>
        <p:nvSpPr>
          <p:cNvPr id="6" name="Slide Number Placeholder 5"/>
          <p:cNvSpPr>
            <a:spLocks noGrp="1"/>
          </p:cNvSpPr>
          <p:nvPr>
            <p:ph type="sldNum" sz="quarter" idx="4"/>
          </p:nvPr>
        </p:nvSpPr>
        <p:spPr>
          <a:xfrm>
            <a:off x="9901238" y="6459538"/>
            <a:ext cx="1311275" cy="365125"/>
          </a:xfrm>
          <a:prstGeom prst="rect">
            <a:avLst/>
          </a:prstGeom>
        </p:spPr>
        <p:txBody>
          <a:bodyPr vert="horz" wrap="square" lIns="91440" tIns="45720" rIns="91440" bIns="45720" numCol="1" anchor="ctr" anchorCtr="0" compatLnSpc="1"/>
          <a:lstStyle>
            <a:lvl1pPr algn="r" eaLnBrk="1" hangingPunct="1">
              <a:defRPr sz="1000">
                <a:solidFill>
                  <a:srgbClr val="FFFFFF"/>
                </a:solidFill>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99E04F54-1BAA-4362-B8F3-4F7D7F9539A2}" type="slidenum">
              <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rPr>
              <a:t>‹N°›</a:t>
            </a:fld>
            <a:endParaRPr kumimoji="0" lang="fr-FR" altLang="fr-FR" sz="10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10" name="Straight Connector 9"/>
          <p:cNvCxnSpPr/>
          <p:nvPr/>
        </p:nvCxnSpPr>
        <p:spPr>
          <a:xfrm>
            <a:off x="1193800" y="1738313"/>
            <a:ext cx="99663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805" indent="-90805"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905" indent="-182880" algn="l" rtl="0" eaLnBrk="0" fontAlgn="base" hangingPunct="0">
        <a:lnSpc>
          <a:spcPct val="90000"/>
        </a:lnSpc>
        <a:spcBef>
          <a:spcPts val="200"/>
        </a:spcBef>
        <a:spcAft>
          <a:spcPts val="400"/>
        </a:spcAft>
        <a:buClr>
          <a:schemeClr val="accent1"/>
        </a:buClr>
        <a:buFont typeface="Calibri" panose="020F0502020204030204" pitchFamily="34" charset="0"/>
        <a:buChar char="◦"/>
        <a:defRPr sz="2800" kern="1200">
          <a:solidFill>
            <a:srgbClr val="404040"/>
          </a:solidFill>
          <a:latin typeface="+mn-lt"/>
          <a:ea typeface="+mn-ea"/>
          <a:cs typeface="+mn-cs"/>
        </a:defRPr>
      </a:lvl2pPr>
      <a:lvl3pPr marL="567055" indent="-182880"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880"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2180" indent="-182880"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a:xfrm>
            <a:off x="838200" y="365125"/>
            <a:ext cx="10515600" cy="1325563"/>
          </a:xfrm>
          <a:prstGeom prst="rect">
            <a:avLst/>
          </a:prstGeom>
          <a:noFill/>
          <a:ln w="9525">
            <a:noFill/>
          </a:ln>
        </p:spPr>
        <p:txBody>
          <a:bodyPr anchor="ctr" anchorCtr="0"/>
          <a:lstStyle/>
          <a:p>
            <a:pPr lvl="0"/>
            <a:r>
              <a:rPr lang="fr-FR" altLang="x-none" dirty="0"/>
              <a:t>Modifiez le style du titre</a:t>
            </a:r>
          </a:p>
        </p:txBody>
      </p:sp>
      <p:sp>
        <p:nvSpPr>
          <p:cNvPr id="2051" name="Espace réservé du texte 2"/>
          <p:cNvSpPr>
            <a:spLocks noGrp="1"/>
          </p:cNvSpPr>
          <p:nvPr>
            <p:ph type="body" idx="1"/>
          </p:nvPr>
        </p:nvSpPr>
        <p:spPr>
          <a:xfrm>
            <a:off x="838200" y="1825625"/>
            <a:ext cx="10515600" cy="4351338"/>
          </a:xfrm>
          <a:prstGeom prst="rect">
            <a:avLst/>
          </a:prstGeom>
          <a:noFill/>
          <a:ln w="9525">
            <a:noFill/>
          </a:ln>
        </p:spPr>
        <p:txBody>
          <a:bodyPr/>
          <a:lstStyle/>
          <a:p>
            <a:pPr lvl="0"/>
            <a:r>
              <a:rPr lang="fr-FR" altLang="x-none" dirty="0"/>
              <a:t>Modifiez les styles du texte du masque</a:t>
            </a:r>
          </a:p>
          <a:p>
            <a:pPr lvl="1"/>
            <a:r>
              <a:rPr lang="fr-FR" altLang="x-none" dirty="0"/>
              <a:t>Deuxième niveau</a:t>
            </a:r>
          </a:p>
          <a:p>
            <a:pPr lvl="2"/>
            <a:r>
              <a:rPr lang="fr-FR" altLang="x-none" dirty="0"/>
              <a:t>Troisième niveau</a:t>
            </a:r>
          </a:p>
          <a:p>
            <a:pPr lvl="3"/>
            <a:r>
              <a:rPr lang="fr-FR" altLang="x-none" dirty="0"/>
              <a:t>Quatrième niveau</a:t>
            </a:r>
          </a:p>
          <a:p>
            <a:pPr lvl="4"/>
            <a:r>
              <a:rPr lang="fr-FR" altLang="x-none" dirty="0"/>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0" fontAlgn="base" latinLnBrk="0" hangingPunct="0">
              <a:lnSpc>
                <a:spcPct val="100000"/>
              </a:lnSpc>
              <a:spcBef>
                <a:spcPct val="0"/>
              </a:spcBef>
              <a:spcAft>
                <a:spcPct val="0"/>
              </a:spcAft>
              <a:buClrTx/>
              <a:buSzTx/>
              <a:buFontTx/>
              <a:buNone/>
              <a:defRPr/>
            </a:pPr>
            <a:fld id="{7394EA44-E71F-4D83-85A5-70EDA9A0E83F}" type="datetimeFigureOut">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29/01/2025</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0" fontAlgn="base" latinLnBrk="0" hangingPunct="0">
              <a:lnSpc>
                <a:spcPct val="100000"/>
              </a:lnSpc>
              <a:spcBef>
                <a:spcPct val="0"/>
              </a:spcBef>
              <a:spcAft>
                <a:spcPct val="0"/>
              </a:spcAft>
              <a:buClrTx/>
              <a:buSzTx/>
              <a:buFontTx/>
              <a:buNone/>
              <a:defRPr/>
            </a:pPr>
            <a:fld id="{BE973115-76E8-42E0-9AF9-E5BA8902CA75}" type="slidenum">
              <a:rPr kumimoji="0" lang="fr-FR" sz="1200" b="0" i="0" u="none" strike="noStrike" kern="1200" cap="none" spc="0" normalizeH="0" baseline="0" noProof="0" smtClean="0">
                <a:ln>
                  <a:noFill/>
                </a:ln>
                <a:solidFill>
                  <a:schemeClr val="tx1">
                    <a:tint val="75000"/>
                  </a:schemeClr>
                </a:solidFill>
                <a:effectLst/>
                <a:uLnTx/>
                <a:uFillTx/>
                <a:latin typeface="Calibri" panose="020F0502020204030204" pitchFamily="34" charset="0"/>
                <a:ea typeface="+mn-ea"/>
                <a:cs typeface="+mn-cs"/>
              </a:rPr>
              <a:t>‹N°›</a:t>
            </a:fld>
            <a:endParaRPr kumimoji="0" lang="fr-FR" sz="1200" b="0" i="0" u="none" strike="noStrike" kern="1200" cap="none" spc="0" normalizeH="0" baseline="0" noProof="0">
              <a:ln>
                <a:noFill/>
              </a:ln>
              <a:solidFill>
                <a:schemeClr val="tx1">
                  <a:tint val="75000"/>
                </a:schemeClr>
              </a:solidFill>
              <a:effectLst/>
              <a:uLnTx/>
              <a:uFillTx/>
              <a:latin typeface="Calibri" panose="020F050202020403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wmf"/><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onisep.fr/" TargetMode="Externa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18.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Image 1"/>
          <p:cNvPicPr>
            <a:picLocks noChangeAspect="1"/>
          </p:cNvPicPr>
          <p:nvPr/>
        </p:nvPicPr>
        <p:blipFill>
          <a:blip r:embed="rId2"/>
          <a:stretch>
            <a:fillRect/>
          </a:stretch>
        </p:blipFill>
        <p:spPr>
          <a:xfrm>
            <a:off x="4656138" y="1582738"/>
            <a:ext cx="5403850" cy="5549900"/>
          </a:xfrm>
          <a:prstGeom prst="rect">
            <a:avLst/>
          </a:prstGeom>
          <a:noFill/>
          <a:ln w="9525">
            <a:noFill/>
          </a:ln>
        </p:spPr>
      </p:pic>
      <p:sp>
        <p:nvSpPr>
          <p:cNvPr id="4" name="Rectangle 3"/>
          <p:cNvSpPr/>
          <p:nvPr/>
        </p:nvSpPr>
        <p:spPr>
          <a:xfrm>
            <a:off x="1631505" y="116633"/>
            <a:ext cx="5328591" cy="1200329"/>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72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Après la 3</a:t>
            </a:r>
            <a:r>
              <a:rPr kumimoji="0" lang="fr-FR" sz="7200" b="1" i="0" u="none" strike="noStrike" kern="1200" cap="none" spc="0" normalizeH="0" baseline="3000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ème</a:t>
            </a:r>
            <a:r>
              <a:rPr kumimoji="0" lang="fr-FR" sz="72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 </a:t>
            </a:r>
          </a:p>
        </p:txBody>
      </p:sp>
      <p:sp>
        <p:nvSpPr>
          <p:cNvPr id="3" name="Organigramme : Connecteur 2"/>
          <p:cNvSpPr/>
          <p:nvPr/>
        </p:nvSpPr>
        <p:spPr>
          <a:xfrm>
            <a:off x="1404938" y="3114675"/>
            <a:ext cx="3900488" cy="2106613"/>
          </a:xfrm>
          <a:prstGeom prst="flowChart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3200" b="1" i="0" u="none" strike="noStrike" kern="1200" cap="none" spc="0" normalizeH="0" baseline="0" noProof="0" dirty="0" smtClean="0">
                <a:ln>
                  <a:noFill/>
                </a:ln>
                <a:solidFill>
                  <a:prstClr val="white"/>
                </a:solidFill>
                <a:effectLst/>
                <a:uLnTx/>
                <a:uFillTx/>
                <a:latin typeface="Calibri" panose="020F0502020204030204"/>
                <a:ea typeface="+mn-ea"/>
                <a:cs typeface="+mn-cs"/>
              </a:rPr>
              <a:t> </a:t>
            </a:r>
            <a:endParaRPr kumimoji="0" lang="fr-FR"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fr-FR" sz="2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Organigramme : Connecteur 5"/>
          <p:cNvSpPr/>
          <p:nvPr/>
        </p:nvSpPr>
        <p:spPr>
          <a:xfrm>
            <a:off x="1557338" y="3267075"/>
            <a:ext cx="3900488" cy="2106613"/>
          </a:xfrm>
          <a:prstGeom prst="flowChart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3200" b="1" i="0" u="none" strike="noStrike" kern="1200" cap="none" spc="0" normalizeH="0" baseline="0" noProof="0" dirty="0" smtClean="0">
                <a:ln>
                  <a:noFill/>
                </a:ln>
                <a:solidFill>
                  <a:prstClr val="white"/>
                </a:solidFill>
                <a:effectLst/>
                <a:uLnTx/>
                <a:uFillTx/>
                <a:latin typeface="Calibri" panose="020F0502020204030204"/>
                <a:ea typeface="+mn-ea"/>
                <a:cs typeface="+mn-cs"/>
              </a:rPr>
              <a:t> </a:t>
            </a:r>
            <a:endParaRPr kumimoji="0" lang="fr-FR"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fr-FR" sz="2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Organigramme : Connecteur 6"/>
          <p:cNvSpPr/>
          <p:nvPr/>
        </p:nvSpPr>
        <p:spPr>
          <a:xfrm>
            <a:off x="1493838" y="3114675"/>
            <a:ext cx="3900488" cy="2295525"/>
          </a:xfrm>
          <a:prstGeom prst="flowChart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0" fontAlgn="base" latinLnBrk="0" hangingPunct="0">
              <a:lnSpc>
                <a:spcPct val="100000"/>
              </a:lnSpc>
              <a:spcBef>
                <a:spcPct val="0"/>
              </a:spcBef>
              <a:spcAft>
                <a:spcPct val="0"/>
              </a:spcAft>
              <a:buClrTx/>
              <a:buSzTx/>
              <a:buFontTx/>
              <a:buNone/>
              <a:defRPr/>
            </a:pPr>
            <a:r>
              <a:rPr kumimoji="0" lang="fr-FR" altLang="fr-FR" sz="2000" b="1"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Réunion d’information à destination des parents d’élèves – </a:t>
            </a:r>
            <a:r>
              <a:rPr lang="fr-FR" altLang="fr-FR" sz="2000" b="1" dirty="0" err="1" smtClean="0">
                <a:solidFill>
                  <a:prstClr val="white"/>
                </a:solidFill>
                <a:latin typeface="Calibri" panose="020F0502020204030204" pitchFamily="34" charset="0"/>
              </a:rPr>
              <a:t>Févr</a:t>
            </a:r>
            <a:r>
              <a:rPr kumimoji="0" lang="fr-FR" altLang="fr-FR" sz="2000" b="1" i="0" u="none" strike="noStrike" kern="1200" cap="none" spc="0" normalizeH="0" baseline="0" noProof="0" dirty="0" err="1" smtClean="0">
                <a:ln>
                  <a:noFill/>
                </a:ln>
                <a:solidFill>
                  <a:prstClr val="white"/>
                </a:solidFill>
                <a:effectLst/>
                <a:uLnTx/>
                <a:uFillTx/>
                <a:latin typeface="Calibri" panose="020F0502020204030204" pitchFamily="34" charset="0"/>
                <a:ea typeface="+mn-ea"/>
                <a:cs typeface="+mn-cs"/>
              </a:rPr>
              <a:t>ier</a:t>
            </a:r>
            <a:r>
              <a:rPr kumimoji="0" lang="fr-FR" altLang="fr-FR" sz="2000" b="1"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 2025</a:t>
            </a:r>
          </a:p>
          <a:p>
            <a:pPr marL="0" marR="0" lvl="0" indent="0" algn="l" defTabSz="457200" rtl="0" eaLnBrk="0" fontAlgn="base" latinLnBrk="0" hangingPunct="0">
              <a:lnSpc>
                <a:spcPct val="100000"/>
              </a:lnSpc>
              <a:spcBef>
                <a:spcPct val="0"/>
              </a:spcBef>
              <a:spcAft>
                <a:spcPct val="0"/>
              </a:spcAft>
              <a:buClrTx/>
              <a:buSzTx/>
              <a:buFontTx/>
              <a:buNone/>
              <a:defRPr/>
            </a:pPr>
            <a:r>
              <a:rPr kumimoji="0" lang="fr-FR" altLang="fr-FR" sz="1600" b="1" i="0" u="none" strike="noStrike" kern="1200" cap="none" spc="0" normalizeH="0" baseline="0" noProof="0" dirty="0" err="1" smtClean="0">
                <a:ln>
                  <a:noFill/>
                </a:ln>
                <a:solidFill>
                  <a:prstClr val="white"/>
                </a:solidFill>
                <a:effectLst/>
                <a:uLnTx/>
                <a:uFillTx/>
                <a:latin typeface="Calibri" panose="020F0502020204030204" pitchFamily="34" charset="0"/>
                <a:ea typeface="+mn-ea"/>
                <a:cs typeface="+mn-cs"/>
              </a:rPr>
              <a:t>Cio</a:t>
            </a:r>
            <a:r>
              <a:rPr kumimoji="0" lang="fr-FR" altLang="fr-FR" sz="1600" b="1" i="0" u="none" strike="noStrike" kern="1200" cap="none" spc="0" normalizeH="0" baseline="0" noProof="0" dirty="0" smtClean="0">
                <a:ln>
                  <a:noFill/>
                </a:ln>
                <a:solidFill>
                  <a:prstClr val="white"/>
                </a:solidFill>
                <a:effectLst/>
                <a:uLnTx/>
                <a:uFillTx/>
                <a:latin typeface="Calibri" panose="020F0502020204030204" pitchFamily="34" charset="0"/>
                <a:ea typeface="+mn-ea"/>
                <a:cs typeface="+mn-cs"/>
              </a:rPr>
              <a:t> Foix/ Collège SEIX</a:t>
            </a:r>
            <a:endParaRPr kumimoji="0" lang="fr-FR" altLang="fr-FR" sz="1600" b="1" i="0" u="none" strike="noStrike" kern="1200" cap="none" spc="0" normalizeH="0" baseline="0" noProof="0" dirty="0">
              <a:ln>
                <a:noFill/>
              </a:ln>
              <a:solidFill>
                <a:prstClr val="white"/>
              </a:solidFill>
              <a:effectLst/>
              <a:uLnTx/>
              <a:uFillTx/>
              <a:latin typeface="Calibri" panose="020F0502020204030204" pitchFamily="34" charset="0"/>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00000000-0000-0000-0000-000000000000}"/>
              </a:ext>
            </a:extLst>
          </p:cNvPr>
          <p:cNvPicPr>
            <a:picLocks noChangeAspect="1"/>
          </p:cNvPicPr>
          <p:nvPr/>
        </p:nvPicPr>
        <p:blipFill>
          <a:blip r:embed="rId3">
            <a:lum/>
            <a:alphaModFix/>
          </a:blip>
          <a:srcRect/>
          <a:stretch>
            <a:fillRect/>
          </a:stretch>
        </p:blipFill>
        <p:spPr>
          <a:xfrm>
            <a:off x="627017" y="1800"/>
            <a:ext cx="10293532" cy="6857640"/>
          </a:xfrm>
          <a:prstGeom prst="rect">
            <a:avLst/>
          </a:prstGeom>
          <a:noFill/>
          <a:ln>
            <a:noFill/>
          </a:ln>
        </p:spPr>
      </p:pic>
    </p:spTree>
    <p:extLst>
      <p:ext uri="{BB962C8B-B14F-4D97-AF65-F5344CB8AC3E}">
        <p14:creationId xmlns:p14="http://schemas.microsoft.com/office/powerpoint/2010/main" val="464339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CustomShape 1"/>
          <p:cNvSpPr/>
          <p:nvPr/>
        </p:nvSpPr>
        <p:spPr>
          <a:xfrm>
            <a:off x="3829878" y="2874663"/>
            <a:ext cx="4585252" cy="1596960"/>
          </a:xfrm>
          <a:prstGeom prst="ellipse">
            <a:avLst/>
          </a:prstGeom>
          <a:solidFill>
            <a:schemeClr val="accent1">
              <a:hueOff val="0"/>
              <a:satOff val="0"/>
              <a:lumOff val="0"/>
              <a:alphaOff val="0"/>
            </a:schemeClr>
          </a:solidFill>
          <a:ln>
            <a:noFill/>
          </a:ln>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0">
            <a:scrgbClr r="0" g="0" b="0"/>
          </a:fillRef>
          <a:effectRef idx="1">
            <a:scrgbClr r="0" g="0" b="0"/>
          </a:effectRef>
          <a:fontRef idx="minor"/>
        </p:style>
        <p:txBody>
          <a:bodyPr lIns="12600" tIns="12600" rIns="12600" bIns="1260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2800" b="1" i="0" u="none" strike="noStrike" kern="1200" cap="none" spc="-1" normalizeH="0" baseline="0" noProof="0" dirty="0">
                <a:ln>
                  <a:noFill/>
                </a:ln>
                <a:solidFill>
                  <a:srgbClr val="FFFFFF"/>
                </a:solidFill>
                <a:effectLst/>
                <a:uLnTx/>
                <a:uFillTx/>
                <a:latin typeface="Arial" panose="020B0604020202020204"/>
                <a:ea typeface="+mn-ea"/>
                <a:cs typeface="+mn-cs"/>
              </a:rPr>
              <a:t>APPRENTISSAGE</a:t>
            </a:r>
            <a:endParaRPr kumimoji="0" lang="fr-FR" sz="2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93" name="CustomShape 3"/>
          <p:cNvSpPr/>
          <p:nvPr/>
        </p:nvSpPr>
        <p:spPr>
          <a:xfrm>
            <a:off x="4057351" y="62401"/>
            <a:ext cx="4250108" cy="2510280"/>
          </a:xfrm>
          <a:prstGeom prst="ellipse">
            <a:avLst/>
          </a:prstGeom>
          <a:solidFill>
            <a:schemeClr val="accent2">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0">
            <a:scrgbClr r="0" g="0" b="0"/>
          </a:fillRef>
          <a:effectRef idx="2">
            <a:scrgbClr r="0" g="0" b="0"/>
          </a:effectRef>
          <a:fontRef idx="minor"/>
        </p:style>
        <p:txBody>
          <a:bodyPr lIns="15120" tIns="15120" rIns="15120" bIns="15120" anchor="ctr"/>
          <a:lstStyle/>
          <a:p>
            <a:pPr marL="0" marR="0" lvl="0" indent="0" algn="ctr" defTabSz="914400" rtl="0" eaLnBrk="1" fontAlgn="auto" latinLnBrk="0" hangingPunct="1">
              <a:lnSpc>
                <a:spcPct val="90000"/>
              </a:lnSpc>
              <a:spcBef>
                <a:spcPts val="0"/>
              </a:spcBef>
              <a:spcAft>
                <a:spcPts val="840"/>
              </a:spcAft>
              <a:buClrTx/>
              <a:buSzTx/>
              <a:buFontTx/>
              <a:buNone/>
              <a:defRPr/>
            </a:pPr>
            <a:r>
              <a:rPr kumimoji="0" lang="fr-FR" sz="2400" b="1" i="0" u="none" strike="noStrike" kern="1200" cap="none" spc="-1" normalizeH="0" baseline="0" noProof="0" dirty="0">
                <a:ln>
                  <a:noFill/>
                </a:ln>
                <a:solidFill>
                  <a:srgbClr val="FFFFFF"/>
                </a:solidFill>
                <a:effectLst/>
                <a:uLnTx/>
                <a:uFillTx/>
                <a:latin typeface="Arial" panose="020B0604020202020204"/>
                <a:ea typeface="+mn-ea"/>
                <a:cs typeface="+mn-cs"/>
              </a:rPr>
              <a:t>Pourquoi ?</a:t>
            </a:r>
            <a:endParaRPr kumimoji="0" lang="fr-FR" sz="24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55"/>
              </a:spcAft>
              <a:buClr>
                <a:srgbClr val="FFFFFF"/>
              </a:buClr>
              <a:buSzTx/>
              <a:buFont typeface="Symbol" panose="05050102010706020507" pitchFamily="18" charset="2"/>
              <a:buChar char=""/>
              <a:defRPr/>
            </a:pPr>
            <a:r>
              <a:rPr kumimoji="0" lang="fr-FR" sz="1700" b="1" i="0" u="none" strike="noStrike" kern="1200" cap="none" spc="-1" normalizeH="0" baseline="0" noProof="0" dirty="0">
                <a:ln>
                  <a:noFill/>
                </a:ln>
                <a:solidFill>
                  <a:srgbClr val="FFFFFF"/>
                </a:solidFill>
                <a:effectLst/>
                <a:uLnTx/>
                <a:uFillTx/>
                <a:latin typeface="Calibri" panose="020F0502020204030204"/>
                <a:ea typeface="+mn-ea"/>
                <a:cs typeface="+mn-cs"/>
              </a:rPr>
              <a:t>Apprendre un métier </a:t>
            </a:r>
            <a:endParaRPr kumimoji="0" lang="fr-FR" sz="17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55"/>
              </a:spcAft>
              <a:buClr>
                <a:srgbClr val="FFFFFF"/>
              </a:buClr>
              <a:buSzTx/>
              <a:buFont typeface="Symbol" panose="05050102010706020507" pitchFamily="18" charset="2"/>
              <a:buChar char=""/>
              <a:defRPr/>
            </a:pPr>
            <a:r>
              <a:rPr kumimoji="0" lang="fr-FR" sz="1700" b="1" i="0" u="none" strike="noStrike" kern="1200" cap="none" spc="-1" normalizeH="0" baseline="0" noProof="0" dirty="0">
                <a:ln>
                  <a:noFill/>
                </a:ln>
                <a:solidFill>
                  <a:srgbClr val="FFFFFF"/>
                </a:solidFill>
                <a:effectLst/>
                <a:uLnTx/>
                <a:uFillTx/>
                <a:latin typeface="Calibri" panose="020F0502020204030204"/>
                <a:ea typeface="+mn-ea"/>
                <a:cs typeface="+mn-cs"/>
              </a:rPr>
              <a:t>Préparer un diplôme professionnel : CAP ou Bac Pro tout en travaillant</a:t>
            </a:r>
            <a:endParaRPr kumimoji="0" lang="fr-FR" sz="17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94" name="CustomShape 4"/>
          <p:cNvSpPr/>
          <p:nvPr/>
        </p:nvSpPr>
        <p:spPr>
          <a:xfrm rot="22800">
            <a:off x="7492440" y="3623760"/>
            <a:ext cx="106200" cy="35640"/>
          </a:xfrm>
          <a:custGeom>
            <a:avLst/>
            <a:gdLst/>
            <a:ahLst/>
            <a:cxnLst/>
            <a:rect l="l" t="t" r="r" b="b"/>
            <a:pathLst>
              <a:path w="106611">
                <a:moveTo>
                  <a:pt x="0" y="18073"/>
                </a:moveTo>
                <a:lnTo>
                  <a:pt x="106611" y="18073"/>
                </a:lnTo>
              </a:path>
            </a:pathLst>
          </a:custGeom>
          <a:noFill/>
          <a:ln>
            <a:solidFill>
              <a:schemeClr val="accent2">
                <a:hueOff val="0"/>
                <a:satOff val="0"/>
                <a:lumOff val="0"/>
                <a:alphaOff val="0"/>
              </a:schemeClr>
            </a:solidFill>
            <a:round/>
          </a:ln>
          <a:scene3d>
            <a:camera prst="orthographicFront">
              <a:rot lat="0" lon="0" rev="0"/>
            </a:camera>
            <a:lightRig rig="contrasting" dir="t">
              <a:rot lat="0" lon="0" rev="1200000"/>
            </a:lightRig>
          </a:scene3d>
          <a:sp3d z="-110000"/>
        </p:spPr>
        <p:style>
          <a:lnRef idx="2">
            <a:scrgbClr r="0" g="0" b="0"/>
          </a:lnRef>
          <a:fillRef idx="0">
            <a:scrgbClr r="0" g="0" b="0"/>
          </a:fillRef>
          <a:effectRef idx="0">
            <a:scrgbClr r="0" g="0" b="0"/>
          </a:effectRef>
          <a:fontRef idx="minor"/>
        </p:style>
      </p:sp>
      <p:sp>
        <p:nvSpPr>
          <p:cNvPr id="295" name="CustomShape 5"/>
          <p:cNvSpPr/>
          <p:nvPr/>
        </p:nvSpPr>
        <p:spPr>
          <a:xfrm>
            <a:off x="8791947" y="2284350"/>
            <a:ext cx="2745472" cy="2647800"/>
          </a:xfrm>
          <a:prstGeom prst="ellipse">
            <a:avLst/>
          </a:prstGeom>
          <a:solidFill>
            <a:srgbClr val="F57913"/>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0">
            <a:scrgbClr r="0" g="0" b="0"/>
          </a:fillRef>
          <a:effectRef idx="2">
            <a:scrgbClr r="0" g="0" b="0"/>
          </a:effectRef>
          <a:fontRef idx="minor"/>
        </p:style>
        <p:txBody>
          <a:bodyPr lIns="12600" tIns="12600" rIns="12600" bIns="1260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2000" b="1" i="0" u="none" strike="noStrike" kern="1200" cap="none" spc="-1" normalizeH="0" baseline="0" noProof="0" dirty="0">
                <a:ln>
                  <a:noFill/>
                </a:ln>
                <a:solidFill>
                  <a:srgbClr val="FFFFFF"/>
                </a:solidFill>
                <a:effectLst/>
                <a:uLnTx/>
                <a:uFillTx/>
                <a:latin typeface="Arial" panose="020B0604020202020204"/>
                <a:ea typeface="+mn-ea"/>
                <a:cs typeface="+mn-cs"/>
              </a:rPr>
              <a:t>Pour qui ?</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l"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Après la 3</a:t>
            </a:r>
            <a:r>
              <a:rPr kumimoji="0" lang="fr-FR" sz="1600" b="1" i="0" u="none" strike="noStrike" kern="1200" cap="none" spc="-1" normalizeH="0" baseline="30000" noProof="0" dirty="0">
                <a:ln>
                  <a:noFill/>
                </a:ln>
                <a:solidFill>
                  <a:srgbClr val="FFFFFF"/>
                </a:solidFill>
                <a:effectLst/>
                <a:uLnTx/>
                <a:uFillTx/>
                <a:latin typeface="Calibri" panose="020F0502020204030204"/>
                <a:ea typeface="+mn-ea"/>
                <a:cs typeface="+mn-cs"/>
              </a:rPr>
              <a:t>ème</a:t>
            </a: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 :</a:t>
            </a:r>
          </a:p>
          <a:p>
            <a:pPr marL="171450" marR="0" lvl="1" indent="-170815" algn="l"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 15 ans et +</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Être autonome </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Prendre des responsabilités</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Gagner de l’argent</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0"/>
              </a:spcBef>
              <a:spcAft>
                <a:spcPts val="150"/>
              </a:spcAft>
              <a:buClrTx/>
              <a:buSzTx/>
              <a:buFontTx/>
              <a:buNone/>
              <a:defRPr/>
            </a:pP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97" name="CustomShape 7"/>
          <p:cNvSpPr/>
          <p:nvPr/>
        </p:nvSpPr>
        <p:spPr>
          <a:xfrm>
            <a:off x="4367748" y="4790299"/>
            <a:ext cx="3124573" cy="1897184"/>
          </a:xfrm>
          <a:prstGeom prst="ellipse">
            <a:avLst/>
          </a:prstGeom>
          <a:solidFill>
            <a:schemeClr val="bg2">
              <a:lumMod val="5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0">
            <a:scrgbClr r="0" g="0" b="0"/>
          </a:fillRef>
          <a:effectRef idx="2">
            <a:scrgbClr r="0" g="0" b="0"/>
          </a:effectRef>
          <a:fontRef idx="minor"/>
        </p:style>
        <p:txBody>
          <a:bodyPr lIns="10080" tIns="10080" rIns="10080" bIns="1008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2000" b="1" i="0" u="none" strike="noStrike" kern="1200" cap="none" spc="-1" normalizeH="0" baseline="0" noProof="0" dirty="0">
                <a:ln>
                  <a:noFill/>
                </a:ln>
                <a:solidFill>
                  <a:srgbClr val="FFFFFF"/>
                </a:solidFill>
                <a:effectLst/>
                <a:uLnTx/>
                <a:uFillTx/>
                <a:latin typeface="Arial" panose="020B0604020202020204"/>
                <a:ea typeface="+mn-ea"/>
                <a:cs typeface="+mn-cs"/>
              </a:rPr>
              <a:t>Comment ?</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Trouver un patron</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Signer un contrat d’apprentissage</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40"/>
              </a:spcAft>
              <a:buClr>
                <a:srgbClr val="FFFFFF"/>
              </a:buClr>
              <a:buSzTx/>
              <a:buFont typeface="Symbol" panose="05050102010706020507" pitchFamily="18" charset="2"/>
              <a:buChar char=""/>
              <a:defRPr/>
            </a:pPr>
            <a:r>
              <a:rPr kumimoji="0" lang="fr-FR" sz="1600" b="1" i="0" u="none" strike="noStrike" kern="1200" cap="none" spc="-1" normalizeH="0" baseline="0" noProof="0" dirty="0">
                <a:ln>
                  <a:noFill/>
                </a:ln>
                <a:solidFill>
                  <a:srgbClr val="FFFFFF"/>
                </a:solidFill>
                <a:effectLst/>
                <a:uLnTx/>
                <a:uFillTx/>
                <a:latin typeface="Calibri" panose="020F0502020204030204"/>
                <a:ea typeface="+mn-ea"/>
                <a:cs typeface="+mn-cs"/>
              </a:rPr>
              <a:t>Puis s’inscrire au C</a:t>
            </a:r>
            <a:r>
              <a:rPr kumimoji="0" lang="fr-FR" sz="1600" b="0" i="0" u="none" strike="noStrike" kern="1200" cap="none" spc="-1" normalizeH="0" baseline="0" noProof="0" dirty="0">
                <a:ln>
                  <a:noFill/>
                </a:ln>
                <a:solidFill>
                  <a:srgbClr val="FFFFFF"/>
                </a:solidFill>
                <a:effectLst/>
                <a:uLnTx/>
                <a:uFillTx/>
                <a:latin typeface="Calibri" panose="020F0502020204030204"/>
                <a:ea typeface="+mn-ea"/>
                <a:cs typeface="+mn-cs"/>
              </a:rPr>
              <a:t>FA</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98" name="CustomShape 8"/>
          <p:cNvSpPr/>
          <p:nvPr/>
        </p:nvSpPr>
        <p:spPr>
          <a:xfrm rot="10779000">
            <a:off x="4288080" y="3623400"/>
            <a:ext cx="79560" cy="35640"/>
          </a:xfrm>
          <a:custGeom>
            <a:avLst/>
            <a:gdLst/>
            <a:ahLst/>
            <a:cxnLst/>
            <a:rect l="l" t="t" r="r" b="b"/>
            <a:pathLst>
              <a:path w="79827">
                <a:moveTo>
                  <a:pt x="0" y="18073"/>
                </a:moveTo>
                <a:lnTo>
                  <a:pt x="79827" y="18073"/>
                </a:lnTo>
              </a:path>
            </a:pathLst>
          </a:custGeom>
          <a:noFill/>
          <a:ln>
            <a:solidFill>
              <a:schemeClr val="accent2">
                <a:hueOff val="0"/>
                <a:satOff val="0"/>
                <a:lumOff val="0"/>
                <a:alphaOff val="0"/>
              </a:schemeClr>
            </a:solidFill>
            <a:round/>
          </a:ln>
          <a:scene3d>
            <a:camera prst="orthographicFront">
              <a:rot lat="0" lon="0" rev="0"/>
            </a:camera>
            <a:lightRig rig="contrasting" dir="t">
              <a:rot lat="0" lon="0" rev="1200000"/>
            </a:lightRig>
          </a:scene3d>
          <a:sp3d z="-110000"/>
        </p:spPr>
        <p:style>
          <a:lnRef idx="2">
            <a:scrgbClr r="0" g="0" b="0"/>
          </a:lnRef>
          <a:fillRef idx="0">
            <a:scrgbClr r="0" g="0" b="0"/>
          </a:fillRef>
          <a:effectRef idx="0">
            <a:scrgbClr r="0" g="0" b="0"/>
          </a:effectRef>
          <a:fontRef idx="minor"/>
        </p:style>
      </p:sp>
      <p:sp>
        <p:nvSpPr>
          <p:cNvPr id="299" name="CustomShape 9"/>
          <p:cNvSpPr/>
          <p:nvPr/>
        </p:nvSpPr>
        <p:spPr>
          <a:xfrm>
            <a:off x="591644" y="2444283"/>
            <a:ext cx="2656216" cy="2457720"/>
          </a:xfrm>
          <a:prstGeom prst="ellipse">
            <a:avLst/>
          </a:prstGeom>
          <a:solidFill>
            <a:schemeClr val="accent5">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p:spPr>
        <p:style>
          <a:lnRef idx="0">
            <a:scrgbClr r="0" g="0" b="0"/>
          </a:lnRef>
          <a:fillRef idx="0">
            <a:scrgbClr r="0" g="0" b="0"/>
          </a:fillRef>
          <a:effectRef idx="2">
            <a:scrgbClr r="0" g="0" b="0"/>
          </a:effectRef>
          <a:fontRef idx="minor"/>
        </p:style>
        <p:txBody>
          <a:bodyPr lIns="11520" tIns="11520" rIns="11520" bIns="11520" anchor="ctr"/>
          <a:lstStyle/>
          <a:p>
            <a:pPr marL="0" marR="0" lvl="0" indent="0" algn="ctr" defTabSz="914400" rtl="0" eaLnBrk="1" fontAlgn="auto" latinLnBrk="0" hangingPunct="1">
              <a:lnSpc>
                <a:spcPct val="90000"/>
              </a:lnSpc>
              <a:spcBef>
                <a:spcPts val="0"/>
              </a:spcBef>
              <a:spcAft>
                <a:spcPts val="630"/>
              </a:spcAft>
              <a:buClrTx/>
              <a:buSzTx/>
              <a:buFontTx/>
              <a:buNone/>
              <a:defRPr/>
            </a:pPr>
            <a:r>
              <a:rPr kumimoji="0" lang="fr-FR" sz="1800" b="1" i="0" u="none" strike="noStrike" kern="1200" cap="none" spc="-1" normalizeH="0" baseline="0" noProof="0" dirty="0">
                <a:ln>
                  <a:noFill/>
                </a:ln>
                <a:solidFill>
                  <a:srgbClr val="FFFFFF"/>
                </a:solidFill>
                <a:effectLst/>
                <a:uLnTx/>
                <a:uFillTx/>
                <a:latin typeface="Arial" panose="020B0604020202020204"/>
                <a:ea typeface="+mn-ea"/>
                <a:cs typeface="+mn-cs"/>
              </a:rPr>
              <a:t>Où ?</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70"/>
              </a:spcAft>
              <a:buClr>
                <a:srgbClr val="FFFFFF"/>
              </a:buClr>
              <a:buSzTx/>
              <a:buFont typeface="Symbol" panose="05050102010706020507" pitchFamily="18" charset="2"/>
              <a:buChar char=""/>
              <a:defRPr/>
            </a:pPr>
            <a:r>
              <a:rPr kumimoji="0" lang="fr-FR" sz="1800" b="1" i="0" u="none" strike="noStrike" kern="1200" cap="none" spc="-1" normalizeH="0" baseline="0" noProof="0" dirty="0">
                <a:ln>
                  <a:noFill/>
                </a:ln>
                <a:solidFill>
                  <a:srgbClr val="FFFFFF"/>
                </a:solidFill>
                <a:effectLst/>
                <a:uLnTx/>
                <a:uFillTx/>
                <a:latin typeface="Calibri" panose="020F0502020204030204"/>
                <a:ea typeface="+mn-ea"/>
                <a:cs typeface="+mn-cs"/>
              </a:rPr>
              <a:t>1/3 du temps au Centre de Formation pour Apprentis (CFA)</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171450" marR="0" lvl="1" indent="-170815" algn="ctr" defTabSz="914400" rtl="0" eaLnBrk="1" fontAlgn="auto" latinLnBrk="0" hangingPunct="1">
              <a:lnSpc>
                <a:spcPct val="90000"/>
              </a:lnSpc>
              <a:spcBef>
                <a:spcPts val="0"/>
              </a:spcBef>
              <a:spcAft>
                <a:spcPts val="270"/>
              </a:spcAft>
              <a:buClr>
                <a:srgbClr val="FFFFFF"/>
              </a:buClr>
              <a:buSzTx/>
              <a:buFont typeface="Symbol" panose="05050102010706020507" pitchFamily="18" charset="2"/>
              <a:buChar char=""/>
              <a:defRPr/>
            </a:pPr>
            <a:r>
              <a:rPr kumimoji="0" lang="fr-FR" sz="1800" b="1" i="0" u="none" strike="noStrike" kern="1200" cap="none" spc="-1" normalizeH="0" baseline="0" noProof="0" dirty="0">
                <a:ln>
                  <a:noFill/>
                </a:ln>
                <a:solidFill>
                  <a:srgbClr val="FFFFFF"/>
                </a:solidFill>
                <a:effectLst/>
                <a:uLnTx/>
                <a:uFillTx/>
                <a:latin typeface="Calibri" panose="020F0502020204030204"/>
                <a:ea typeface="+mn-ea"/>
                <a:cs typeface="+mn-cs"/>
              </a:rPr>
              <a:t> 2/3 du temps  en Entreprise</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pic>
        <p:nvPicPr>
          <p:cNvPr id="24599" name="Picture 13"/>
          <p:cNvPicPr>
            <a:picLocks noChangeAspect="1"/>
          </p:cNvPicPr>
          <p:nvPr/>
        </p:nvPicPr>
        <p:blipFill>
          <a:blip r:embed="rId2"/>
          <a:stretch>
            <a:fillRect/>
          </a:stretch>
        </p:blipFill>
        <p:spPr>
          <a:xfrm>
            <a:off x="2351088" y="476250"/>
            <a:ext cx="1368425" cy="1508125"/>
          </a:xfrm>
          <a:prstGeom prst="rect">
            <a:avLst/>
          </a:prstGeom>
          <a:noFill/>
          <a:ln w="9525">
            <a:noFill/>
          </a:ln>
        </p:spPr>
      </p:pic>
      <p:pic>
        <p:nvPicPr>
          <p:cNvPr id="24600" name="Picture 2"/>
          <p:cNvPicPr>
            <a:picLocks noChangeAspect="1"/>
          </p:cNvPicPr>
          <p:nvPr/>
        </p:nvPicPr>
        <p:blipFill>
          <a:blip r:embed="rId3"/>
          <a:stretch>
            <a:fillRect/>
          </a:stretch>
        </p:blipFill>
        <p:spPr>
          <a:xfrm>
            <a:off x="8242300" y="142875"/>
            <a:ext cx="2425700" cy="1700213"/>
          </a:xfrm>
          <a:prstGeom prst="rect">
            <a:avLst/>
          </a:prstGeom>
          <a:noFill/>
          <a:ln w="9525">
            <a:noFill/>
          </a:ln>
        </p:spPr>
      </p:pic>
      <p:sp>
        <p:nvSpPr>
          <p:cNvPr id="302" name="CustomShape 10"/>
          <p:cNvSpPr/>
          <p:nvPr/>
        </p:nvSpPr>
        <p:spPr>
          <a:xfrm>
            <a:off x="9274175" y="5538788"/>
            <a:ext cx="2786063" cy="1214438"/>
          </a:xfrm>
          <a:prstGeom prst="flowChartTerminator">
            <a:avLst/>
          </a:prstGeom>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2000" b="1" i="0" u="none" strike="noStrike" kern="1200" cap="none" spc="-1" normalizeH="0" baseline="0" noProof="0" dirty="0">
                <a:ln>
                  <a:noFill/>
                </a:ln>
                <a:solidFill>
                  <a:srgbClr val="FFFFFF"/>
                </a:solidFill>
                <a:effectLst/>
                <a:uLnTx/>
                <a:uFillTx/>
                <a:latin typeface="Calibri" panose="020F0502020204030204"/>
                <a:ea typeface="+mn-ea"/>
                <a:cs typeface="+mn-cs"/>
              </a:rPr>
              <a:t>Vœu scolaire nécessaire</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03" name="CustomShape 11"/>
          <p:cNvSpPr/>
          <p:nvPr/>
        </p:nvSpPr>
        <p:spPr>
          <a:xfrm>
            <a:off x="1679575" y="-144462"/>
            <a:ext cx="304800" cy="304800"/>
          </a:xfrm>
          <a:prstGeom prst="rect">
            <a:avLst/>
          </a:prstGeom>
          <a:noFill/>
          <a:ln>
            <a:noFill/>
          </a:ln>
        </p:spPr>
        <p:style>
          <a:lnRef idx="0">
            <a:scrgbClr r="0" g="0" b="0"/>
          </a:lnRef>
          <a:fillRef idx="0">
            <a:scrgbClr r="0" g="0" b="0"/>
          </a:fillRef>
          <a:effectRef idx="0">
            <a:scrgbClr r="0" g="0" b="0"/>
          </a:effectRef>
          <a:fontRef idx="minor"/>
        </p:style>
      </p:sp>
      <p:pic>
        <p:nvPicPr>
          <p:cNvPr id="24603" name="Picture 8"/>
          <p:cNvPicPr>
            <a:picLocks noChangeAspect="1"/>
          </p:cNvPicPr>
          <p:nvPr/>
        </p:nvPicPr>
        <p:blipFill>
          <a:blip r:embed="rId4"/>
          <a:stretch>
            <a:fillRect/>
          </a:stretch>
        </p:blipFill>
        <p:spPr>
          <a:xfrm rot="-1344600">
            <a:off x="8229600" y="4906963"/>
            <a:ext cx="1428750" cy="1192212"/>
          </a:xfrm>
          <a:prstGeom prst="rect">
            <a:avLst/>
          </a:prstGeom>
          <a:noFill/>
          <a:ln w="9525">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ulle narrative : rectangle à coins arrondis 4"/>
          <p:cNvSpPr/>
          <p:nvPr/>
        </p:nvSpPr>
        <p:spPr>
          <a:xfrm>
            <a:off x="8197850" y="1479550"/>
            <a:ext cx="3827463" cy="4565650"/>
          </a:xfrm>
          <a:prstGeom prst="wedgeRoundRectCallout">
            <a:avLst>
              <a:gd name="adj1" fmla="val -72783"/>
              <a:gd name="adj2" fmla="val 324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fr-FR" sz="1800" b="0" i="0" u="none" strike="noStrike" kern="1200" cap="none" spc="0" normalizeH="0" baseline="0" noProof="0">
              <a:ln>
                <a:noFill/>
              </a:ln>
              <a:solidFill>
                <a:schemeClr val="lt1"/>
              </a:solidFill>
              <a:effectLst/>
              <a:uLnTx/>
              <a:uFillTx/>
              <a:latin typeface="+mn-lt"/>
              <a:ea typeface="+mn-ea"/>
              <a:cs typeface="+mn-cs"/>
            </a:endParaRPr>
          </a:p>
        </p:txBody>
      </p:sp>
      <p:sp>
        <p:nvSpPr>
          <p:cNvPr id="25603" name="ZoneTexte 5"/>
          <p:cNvSpPr txBox="1"/>
          <p:nvPr/>
        </p:nvSpPr>
        <p:spPr>
          <a:xfrm>
            <a:off x="8197850" y="1639888"/>
            <a:ext cx="3827463" cy="4246562"/>
          </a:xfrm>
          <a:prstGeom prst="rect">
            <a:avLst/>
          </a:prstGeom>
          <a:noFill/>
          <a:ln w="9525">
            <a:noFill/>
          </a:ln>
        </p:spPr>
        <p:txBody>
          <a:bodyPr>
            <a:spAutoFit/>
          </a:bodyPr>
          <a:lstStyle/>
          <a:p>
            <a:pPr marL="285750" indent="-285750" eaLnBrk="1" hangingPunct="1">
              <a:buFont typeface="Wingdings" panose="05000000000000000000" pitchFamily="2" charset="2"/>
              <a:buChar char="§"/>
            </a:pPr>
            <a:r>
              <a:rPr lang="fr-FR" altLang="fr-FR" b="1" dirty="0">
                <a:solidFill>
                  <a:schemeClr val="bg1"/>
                </a:solidFill>
                <a:latin typeface="Calibri" panose="020F0502020204030204" pitchFamily="34" charset="0"/>
                <a:cs typeface="Roboto" pitchFamily="2" charset="0"/>
              </a:rPr>
              <a:t>Un test de positionnement </a:t>
            </a:r>
            <a:br>
              <a:rPr lang="fr-FR" altLang="fr-FR" b="1" dirty="0">
                <a:solidFill>
                  <a:schemeClr val="bg1"/>
                </a:solidFill>
                <a:latin typeface="Calibri" panose="020F0502020204030204" pitchFamily="34" charset="0"/>
                <a:cs typeface="Roboto" pitchFamily="2" charset="0"/>
              </a:rPr>
            </a:br>
            <a:r>
              <a:rPr lang="fr-FR" altLang="fr-FR" dirty="0">
                <a:solidFill>
                  <a:schemeClr val="bg1"/>
                </a:solidFill>
                <a:latin typeface="Calibri" panose="020F0502020204030204" pitchFamily="34" charset="0"/>
                <a:cs typeface="Roboto" pitchFamily="2" charset="0"/>
              </a:rPr>
              <a:t>en début d’année pour connaître les acquis et les besoins en </a:t>
            </a:r>
            <a:r>
              <a:rPr lang="fr-FR" altLang="fr-FR" b="1" dirty="0">
                <a:solidFill>
                  <a:schemeClr val="bg1"/>
                </a:solidFill>
                <a:latin typeface="Calibri" panose="020F0502020204030204" pitchFamily="34" charset="0"/>
                <a:cs typeface="Roboto" pitchFamily="2" charset="0"/>
              </a:rPr>
              <a:t>français </a:t>
            </a:r>
            <a:r>
              <a:rPr lang="fr-FR" altLang="fr-FR" dirty="0">
                <a:solidFill>
                  <a:schemeClr val="bg1"/>
                </a:solidFill>
                <a:latin typeface="Calibri" panose="020F0502020204030204" pitchFamily="34" charset="0"/>
                <a:cs typeface="Roboto" pitchFamily="2" charset="0"/>
              </a:rPr>
              <a:t> (CO, CE et compréhension </a:t>
            </a:r>
            <a:br>
              <a:rPr lang="fr-FR" altLang="fr-FR" dirty="0">
                <a:solidFill>
                  <a:schemeClr val="bg1"/>
                </a:solidFill>
                <a:latin typeface="Calibri" panose="020F0502020204030204" pitchFamily="34" charset="0"/>
                <a:cs typeface="Roboto" pitchFamily="2" charset="0"/>
              </a:rPr>
            </a:br>
            <a:r>
              <a:rPr lang="fr-FR" altLang="fr-FR" dirty="0">
                <a:solidFill>
                  <a:schemeClr val="bg1"/>
                </a:solidFill>
                <a:latin typeface="Calibri" panose="020F0502020204030204" pitchFamily="34" charset="0"/>
                <a:cs typeface="Roboto" pitchFamily="2" charset="0"/>
              </a:rPr>
              <a:t>du fonctionnement de la langue) </a:t>
            </a:r>
            <a:br>
              <a:rPr lang="fr-FR" altLang="fr-FR" dirty="0">
                <a:solidFill>
                  <a:schemeClr val="bg1"/>
                </a:solidFill>
                <a:latin typeface="Calibri" panose="020F0502020204030204" pitchFamily="34" charset="0"/>
                <a:cs typeface="Roboto" pitchFamily="2" charset="0"/>
              </a:rPr>
            </a:br>
            <a:r>
              <a:rPr lang="fr-FR" altLang="fr-FR" dirty="0">
                <a:solidFill>
                  <a:schemeClr val="bg1"/>
                </a:solidFill>
                <a:latin typeface="Calibri" panose="020F0502020204030204" pitchFamily="34" charset="0"/>
                <a:cs typeface="Roboto" pitchFamily="2" charset="0"/>
              </a:rPr>
              <a:t>et en </a:t>
            </a:r>
            <a:r>
              <a:rPr lang="fr-FR" altLang="fr-FR" b="1" dirty="0">
                <a:solidFill>
                  <a:schemeClr val="bg1"/>
                </a:solidFill>
                <a:latin typeface="Calibri" panose="020F0502020204030204" pitchFamily="34" charset="0"/>
                <a:cs typeface="Roboto" pitchFamily="2" charset="0"/>
              </a:rPr>
              <a:t>mathématiques</a:t>
            </a:r>
            <a:r>
              <a:rPr lang="fr-FR" altLang="fr-FR" dirty="0">
                <a:solidFill>
                  <a:schemeClr val="bg1"/>
                </a:solidFill>
                <a:latin typeface="Calibri" panose="020F0502020204030204" pitchFamily="34" charset="0"/>
                <a:cs typeface="Roboto" pitchFamily="2" charset="0"/>
              </a:rPr>
              <a:t> (o</a:t>
            </a:r>
            <a:r>
              <a:rPr lang="fr-FR" altLang="fr-FR" dirty="0">
                <a:solidFill>
                  <a:schemeClr val="bg1"/>
                </a:solidFill>
                <a:latin typeface="Calibri" panose="020F0502020204030204" pitchFamily="34" charset="0"/>
                <a:cs typeface="Arial" panose="020B0604020202020204" pitchFamily="34" charset="0"/>
              </a:rPr>
              <a:t>rganisation et gestion de données, nombres </a:t>
            </a:r>
            <a:br>
              <a:rPr lang="fr-FR" altLang="fr-FR" dirty="0">
                <a:solidFill>
                  <a:schemeClr val="bg1"/>
                </a:solidFill>
                <a:latin typeface="Calibri" panose="020F0502020204030204" pitchFamily="34" charset="0"/>
                <a:cs typeface="Arial" panose="020B0604020202020204" pitchFamily="34" charset="0"/>
              </a:rPr>
            </a:br>
            <a:r>
              <a:rPr lang="fr-FR" altLang="fr-FR" dirty="0">
                <a:solidFill>
                  <a:schemeClr val="bg1"/>
                </a:solidFill>
                <a:latin typeface="Calibri" panose="020F0502020204030204" pitchFamily="34" charset="0"/>
                <a:cs typeface="Arial" panose="020B0604020202020204" pitchFamily="34" charset="0"/>
              </a:rPr>
              <a:t>et calcul, géométrie avec exercices autour de la géométrie de raisonnement, calcul littéral avec exercices autour des expressions algébriques</a:t>
            </a:r>
            <a:endParaRPr lang="fr-FR" altLang="fr-FR" dirty="0">
              <a:latin typeface="Calibri" panose="020F0502020204030204" pitchFamily="34" charset="0"/>
              <a:cs typeface="Arial" panose="020B0604020202020204" pitchFamily="34" charset="0"/>
            </a:endParaRPr>
          </a:p>
          <a:p>
            <a:pPr marL="285750" indent="-285750" eaLnBrk="1" hangingPunct="1">
              <a:buFont typeface="Wingdings" panose="05000000000000000000" pitchFamily="2" charset="2"/>
              <a:buChar char="§"/>
            </a:pPr>
            <a:r>
              <a:rPr lang="fr-FR" altLang="fr-FR" dirty="0">
                <a:solidFill>
                  <a:schemeClr val="bg1"/>
                </a:solidFill>
                <a:latin typeface="Calibri" panose="020F0502020204030204" pitchFamily="34" charset="0"/>
                <a:cs typeface="Roboto" pitchFamily="2" charset="0"/>
              </a:rPr>
              <a:t>Un </a:t>
            </a:r>
            <a:r>
              <a:rPr lang="fr-FR" altLang="fr-FR" b="1" dirty="0">
                <a:solidFill>
                  <a:schemeClr val="bg1"/>
                </a:solidFill>
                <a:latin typeface="Calibri" panose="020F0502020204030204" pitchFamily="34" charset="0"/>
                <a:cs typeface="Roboto" pitchFamily="2" charset="0"/>
              </a:rPr>
              <a:t>accompagnement personnalisé en fonction des besoins de l’élève</a:t>
            </a:r>
          </a:p>
          <a:p>
            <a:pPr marL="285750" indent="-285750" eaLnBrk="1" hangingPunct="1">
              <a:buFont typeface="Wingdings" panose="05000000000000000000" pitchFamily="2" charset="2"/>
              <a:buChar char="§"/>
            </a:pPr>
            <a:r>
              <a:rPr lang="fr-FR" altLang="fr-FR" dirty="0">
                <a:solidFill>
                  <a:schemeClr val="bg1"/>
                </a:solidFill>
                <a:latin typeface="Calibri" panose="020F0502020204030204" pitchFamily="34" charset="0"/>
                <a:cs typeface="Roboto" pitchFamily="2" charset="0"/>
              </a:rPr>
              <a:t>Du temps consacré </a:t>
            </a:r>
            <a:r>
              <a:rPr lang="fr-FR" altLang="fr-FR" dirty="0">
                <a:solidFill>
                  <a:schemeClr val="bg1"/>
                </a:solidFill>
                <a:latin typeface="Calibri" panose="020F0502020204030204" pitchFamily="34" charset="0"/>
                <a:ea typeface="Roboto" pitchFamily="2" charset="0"/>
              </a:rPr>
              <a:t>à</a:t>
            </a:r>
            <a:r>
              <a:rPr lang="fr-FR" altLang="fr-FR" dirty="0">
                <a:solidFill>
                  <a:schemeClr val="bg1"/>
                </a:solidFill>
                <a:latin typeface="Calibri" panose="020F0502020204030204" pitchFamily="34" charset="0"/>
                <a:cs typeface="Roboto" pitchFamily="2" charset="0"/>
              </a:rPr>
              <a:t> </a:t>
            </a:r>
            <a:r>
              <a:rPr lang="fr-FR" altLang="fr-FR" b="1" dirty="0">
                <a:solidFill>
                  <a:schemeClr val="bg1"/>
                </a:solidFill>
                <a:latin typeface="Calibri" panose="020F0502020204030204" pitchFamily="34" charset="0"/>
                <a:cs typeface="Roboto" pitchFamily="2" charset="0"/>
              </a:rPr>
              <a:t>l’orientation</a:t>
            </a:r>
            <a:endParaRPr lang="fr-FR" altLang="fr-FR" b="1" dirty="0">
              <a:solidFill>
                <a:schemeClr val="bg1"/>
              </a:solidFill>
              <a:latin typeface="Calibri" panose="020F0502020204030204" pitchFamily="34" charset="0"/>
              <a:ea typeface="Roboto" pitchFamily="2" charset="0"/>
            </a:endParaRPr>
          </a:p>
        </p:txBody>
      </p:sp>
      <p:graphicFrame>
        <p:nvGraphicFramePr>
          <p:cNvPr id="10" name="Tableau 9"/>
          <p:cNvGraphicFramePr>
            <a:graphicFrameLocks noGrp="1"/>
          </p:cNvGraphicFramePr>
          <p:nvPr/>
        </p:nvGraphicFramePr>
        <p:xfrm>
          <a:off x="222250" y="2146300"/>
          <a:ext cx="7078663" cy="3898900"/>
        </p:xfrm>
        <a:graphic>
          <a:graphicData uri="http://schemas.openxmlformats.org/drawingml/2006/table">
            <a:tbl>
              <a:tblPr firstRow="1" bandRow="1">
                <a:tableStyleId>{5C22544A-7EE6-4342-B048-85BDC9FD1C3A}</a:tableStyleId>
              </a:tblPr>
              <a:tblGrid>
                <a:gridCol w="5629615">
                  <a:extLst>
                    <a:ext uri="{9D8B030D-6E8A-4147-A177-3AD203B41FA5}">
                      <a16:colId xmlns:a16="http://schemas.microsoft.com/office/drawing/2014/main" xmlns="" val="20000"/>
                    </a:ext>
                  </a:extLst>
                </a:gridCol>
                <a:gridCol w="1449048">
                  <a:extLst>
                    <a:ext uri="{9D8B030D-6E8A-4147-A177-3AD203B41FA5}">
                      <a16:colId xmlns:a16="http://schemas.microsoft.com/office/drawing/2014/main" xmlns="" val="20001"/>
                    </a:ext>
                  </a:extLst>
                </a:gridCol>
              </a:tblGrid>
              <a:tr h="2916431">
                <a:tc>
                  <a:txBody>
                    <a:bodyPr/>
                    <a:lstStyle/>
                    <a:p>
                      <a:pPr marL="285750" indent="-285750">
                        <a:buFont typeface="Arial" panose="020B0604020202020204" pitchFamily="34" charset="0"/>
                        <a:buChar char="•"/>
                      </a:pPr>
                      <a:r>
                        <a:rPr lang="fr-FR" sz="1800" b="1" dirty="0">
                          <a:solidFill>
                            <a:schemeClr val="tx1"/>
                          </a:solidFill>
                        </a:rPr>
                        <a:t>Français</a:t>
                      </a:r>
                    </a:p>
                    <a:p>
                      <a:pPr marL="285750" indent="-285750">
                        <a:buFont typeface="Arial" panose="020B0604020202020204" pitchFamily="34" charset="0"/>
                        <a:buChar char="•"/>
                      </a:pPr>
                      <a:r>
                        <a:rPr lang="fr-FR" sz="1800" b="1" dirty="0">
                          <a:solidFill>
                            <a:schemeClr val="tx1"/>
                          </a:solidFill>
                        </a:rPr>
                        <a:t>Histoire – géographie</a:t>
                      </a:r>
                    </a:p>
                    <a:p>
                      <a:pPr marL="285750" indent="-285750">
                        <a:buFont typeface="Arial" panose="020B0604020202020204" pitchFamily="34" charset="0"/>
                        <a:buChar char="•"/>
                      </a:pPr>
                      <a:r>
                        <a:rPr lang="fr-FR" sz="1800" b="1" dirty="0">
                          <a:solidFill>
                            <a:schemeClr val="tx1"/>
                          </a:solidFill>
                        </a:rPr>
                        <a:t>LV1 et LV2</a:t>
                      </a:r>
                    </a:p>
                    <a:p>
                      <a:pPr marL="285750" indent="-285750">
                        <a:buFont typeface="Arial" panose="020B0604020202020204" pitchFamily="34" charset="0"/>
                        <a:buChar char="•"/>
                      </a:pPr>
                      <a:r>
                        <a:rPr lang="fr-FR" sz="1800" b="1" i="1" dirty="0">
                          <a:solidFill>
                            <a:schemeClr val="tx1"/>
                          </a:solidFill>
                        </a:rPr>
                        <a:t>Sciences économiques</a:t>
                      </a:r>
                    </a:p>
                    <a:p>
                      <a:pPr marL="285750" indent="-285750">
                        <a:buFont typeface="Arial" panose="020B0604020202020204" pitchFamily="34" charset="0"/>
                        <a:buChar char="•"/>
                      </a:pPr>
                      <a:r>
                        <a:rPr lang="fr-FR" sz="1800" b="1" dirty="0">
                          <a:solidFill>
                            <a:schemeClr val="tx1"/>
                          </a:solidFill>
                        </a:rPr>
                        <a:t>Mathématiques</a:t>
                      </a:r>
                    </a:p>
                    <a:p>
                      <a:pPr marL="285750" indent="-285750">
                        <a:buFont typeface="Arial" panose="020B0604020202020204" pitchFamily="34" charset="0"/>
                        <a:buChar char="•"/>
                      </a:pPr>
                      <a:r>
                        <a:rPr lang="fr-FR" sz="1800" b="1" dirty="0">
                          <a:solidFill>
                            <a:schemeClr val="tx1"/>
                          </a:solidFill>
                        </a:rPr>
                        <a:t>Physique-chimie</a:t>
                      </a:r>
                    </a:p>
                    <a:p>
                      <a:pPr marL="285750" indent="-285750">
                        <a:buFont typeface="Arial" panose="020B0604020202020204" pitchFamily="34" charset="0"/>
                        <a:buChar char="•"/>
                      </a:pPr>
                      <a:r>
                        <a:rPr lang="fr-FR" sz="1800" b="1" dirty="0">
                          <a:solidFill>
                            <a:schemeClr val="tx1"/>
                          </a:solidFill>
                        </a:rPr>
                        <a:t>Sciences de la vie et de la terre</a:t>
                      </a:r>
                    </a:p>
                    <a:p>
                      <a:pPr marL="285750" indent="-285750">
                        <a:buFont typeface="Arial" panose="020B0604020202020204" pitchFamily="34" charset="0"/>
                        <a:buChar char="•"/>
                      </a:pPr>
                      <a:r>
                        <a:rPr lang="fr-FR" sz="1800" b="1" dirty="0">
                          <a:solidFill>
                            <a:schemeClr val="tx1"/>
                          </a:solidFill>
                        </a:rPr>
                        <a:t>Éducation physique et sportive</a:t>
                      </a:r>
                    </a:p>
                    <a:p>
                      <a:pPr marL="285750" indent="-285750">
                        <a:buFont typeface="Arial" panose="020B0604020202020204" pitchFamily="34" charset="0"/>
                        <a:buChar char="•"/>
                      </a:pPr>
                      <a:r>
                        <a:rPr lang="fr-FR" sz="1800" b="1" dirty="0">
                          <a:solidFill>
                            <a:schemeClr val="tx1"/>
                          </a:solidFill>
                        </a:rPr>
                        <a:t>Enseignement moral et civique</a:t>
                      </a:r>
                    </a:p>
                    <a:p>
                      <a:pPr marL="285750" indent="-285750">
                        <a:buFont typeface="Arial" panose="020B0604020202020204" pitchFamily="34" charset="0"/>
                        <a:buChar char="•"/>
                      </a:pPr>
                      <a:r>
                        <a:rPr lang="fr-FR" sz="1800" b="1" i="1" dirty="0">
                          <a:solidFill>
                            <a:schemeClr val="tx1"/>
                          </a:solidFill>
                        </a:rPr>
                        <a:t>Sciences numériques et technologie</a:t>
                      </a:r>
                      <a:endParaRPr lang="fr-FR" sz="1800" b="1" i="1" u="sng" dirty="0">
                        <a:solidFill>
                          <a:schemeClr val="accent1">
                            <a:lumMod val="75000"/>
                          </a:schemeClr>
                        </a:solidFill>
                      </a:endParaRPr>
                    </a:p>
                  </a:txBody>
                  <a:tcPr marL="91445" marR="91445" marT="45669" marB="45669">
                    <a:solidFill>
                      <a:schemeClr val="bg1">
                        <a:lumMod val="85000"/>
                      </a:schemeClr>
                    </a:solidFill>
                  </a:tcPr>
                </a:tc>
                <a:tc>
                  <a:txBody>
                    <a:bodyPr/>
                    <a:lstStyle/>
                    <a:p>
                      <a:r>
                        <a:rPr lang="fr-FR" sz="1800" b="1" dirty="0">
                          <a:solidFill>
                            <a:schemeClr val="tx1"/>
                          </a:solidFill>
                        </a:rPr>
                        <a:t>  4 h</a:t>
                      </a:r>
                    </a:p>
                    <a:p>
                      <a:r>
                        <a:rPr lang="fr-FR" sz="1800" b="1" dirty="0">
                          <a:solidFill>
                            <a:schemeClr val="tx1"/>
                          </a:solidFill>
                        </a:rPr>
                        <a:t>  3 h</a:t>
                      </a:r>
                    </a:p>
                    <a:p>
                      <a:r>
                        <a:rPr lang="fr-FR" sz="1800" b="1" dirty="0">
                          <a:solidFill>
                            <a:schemeClr val="tx1"/>
                          </a:solidFill>
                        </a:rPr>
                        <a:t>  5 h 30</a:t>
                      </a:r>
                    </a:p>
                    <a:p>
                      <a:r>
                        <a:rPr lang="fr-FR" sz="1800" b="1" dirty="0">
                          <a:solidFill>
                            <a:schemeClr val="tx1"/>
                          </a:solidFill>
                        </a:rPr>
                        <a:t>  1 h 30</a:t>
                      </a:r>
                    </a:p>
                    <a:p>
                      <a:r>
                        <a:rPr lang="fr-FR" sz="1800" b="1" dirty="0">
                          <a:solidFill>
                            <a:schemeClr val="tx1"/>
                          </a:solidFill>
                        </a:rPr>
                        <a:t>  4 h</a:t>
                      </a:r>
                    </a:p>
                    <a:p>
                      <a:r>
                        <a:rPr lang="fr-FR" sz="1800" b="1" dirty="0">
                          <a:solidFill>
                            <a:schemeClr val="tx1"/>
                          </a:solidFill>
                        </a:rPr>
                        <a:t>  3 h</a:t>
                      </a:r>
                    </a:p>
                    <a:p>
                      <a:r>
                        <a:rPr lang="fr-FR" sz="1800" b="1" dirty="0">
                          <a:solidFill>
                            <a:schemeClr val="tx1"/>
                          </a:solidFill>
                        </a:rPr>
                        <a:t>  1 h 30</a:t>
                      </a:r>
                    </a:p>
                    <a:p>
                      <a:r>
                        <a:rPr lang="fr-FR" sz="1800" b="1" dirty="0">
                          <a:solidFill>
                            <a:schemeClr val="tx1"/>
                          </a:solidFill>
                        </a:rPr>
                        <a:t>  2 h</a:t>
                      </a:r>
                    </a:p>
                    <a:p>
                      <a:r>
                        <a:rPr lang="fr-FR" sz="1800" b="1" dirty="0">
                          <a:solidFill>
                            <a:schemeClr val="tx1"/>
                          </a:solidFill>
                        </a:rPr>
                        <a:t>18 h/an</a:t>
                      </a:r>
                    </a:p>
                    <a:p>
                      <a:r>
                        <a:rPr lang="fr-FR" sz="1800" b="1" dirty="0">
                          <a:solidFill>
                            <a:schemeClr val="tx1"/>
                          </a:solidFill>
                        </a:rPr>
                        <a:t>  1 h 30</a:t>
                      </a:r>
                    </a:p>
                  </a:txBody>
                  <a:tcPr marL="91445" marR="91445" marT="45669" marB="45669">
                    <a:solidFill>
                      <a:schemeClr val="bg1">
                        <a:lumMod val="85000"/>
                      </a:schemeClr>
                    </a:solidFill>
                  </a:tcPr>
                </a:tc>
                <a:extLst>
                  <a:ext uri="{0D108BD9-81ED-4DB2-BD59-A6C34878D82A}">
                    <a16:rowId xmlns:a16="http://schemas.microsoft.com/office/drawing/2014/main" xmlns="" val="10000"/>
                  </a:ext>
                </a:extLst>
              </a:tr>
              <a:tr h="982469">
                <a:tc>
                  <a:txBody>
                    <a:bodyPr/>
                    <a:lstStyle/>
                    <a:p>
                      <a:pPr marL="285750" indent="-285750">
                        <a:buFont typeface="Arial" panose="020B0604020202020204" pitchFamily="34" charset="0"/>
                        <a:buChar char="•"/>
                      </a:pPr>
                      <a:r>
                        <a:rPr lang="fr-FR" sz="1800" b="1" dirty="0"/>
                        <a:t>Accompagnement personnalisé</a:t>
                      </a:r>
                    </a:p>
                    <a:p>
                      <a:pPr marL="285750" indent="-285750">
                        <a:buFont typeface="Arial" panose="020B0604020202020204" pitchFamily="34" charset="0"/>
                        <a:buChar char="•"/>
                      </a:pPr>
                      <a:r>
                        <a:rPr lang="fr-FR" sz="1800" b="1" dirty="0"/>
                        <a:t>Accompagnement au choix d’orientation</a:t>
                      </a:r>
                    </a:p>
                    <a:p>
                      <a:pPr marL="285750" indent="-285750">
                        <a:buFont typeface="Arial" panose="020B0604020202020204" pitchFamily="34" charset="0"/>
                        <a:buChar char="•"/>
                      </a:pPr>
                      <a:r>
                        <a:rPr lang="fr-FR" sz="1800" b="1" dirty="0"/>
                        <a:t>Heures de vie de classe</a:t>
                      </a:r>
                    </a:p>
                  </a:txBody>
                  <a:tcPr marL="91445" marR="91445" marT="45669" marB="45669">
                    <a:solidFill>
                      <a:schemeClr val="bg1">
                        <a:lumMod val="85000"/>
                      </a:schemeClr>
                    </a:solidFill>
                  </a:tcPr>
                </a:tc>
                <a:tc>
                  <a:txBody>
                    <a:bodyPr/>
                    <a:lstStyle/>
                    <a:p>
                      <a:endParaRPr lang="fr-FR" sz="1800" b="1" dirty="0"/>
                    </a:p>
                    <a:p>
                      <a:r>
                        <a:rPr lang="fr-FR" sz="1800" b="1" dirty="0"/>
                        <a:t> 54 h/an</a:t>
                      </a:r>
                    </a:p>
                  </a:txBody>
                  <a:tcPr marL="91445" marR="91445" marT="45669" marB="45669">
                    <a:solidFill>
                      <a:schemeClr val="bg1">
                        <a:lumMod val="85000"/>
                      </a:schemeClr>
                    </a:solidFill>
                  </a:tcPr>
                </a:tc>
                <a:extLst>
                  <a:ext uri="{0D108BD9-81ED-4DB2-BD59-A6C34878D82A}">
                    <a16:rowId xmlns:a16="http://schemas.microsoft.com/office/drawing/2014/main" xmlns="" val="10001"/>
                  </a:ext>
                </a:extLst>
              </a:tr>
            </a:tbl>
          </a:graphicData>
        </a:graphic>
      </p:graphicFrame>
      <p:sp>
        <p:nvSpPr>
          <p:cNvPr id="25615" name="ZoneTexte 10"/>
          <p:cNvSpPr txBox="1"/>
          <p:nvPr/>
        </p:nvSpPr>
        <p:spPr>
          <a:xfrm>
            <a:off x="777875" y="587375"/>
            <a:ext cx="10637838" cy="892175"/>
          </a:xfrm>
          <a:prstGeom prst="rect">
            <a:avLst/>
          </a:prstGeom>
          <a:noFill/>
          <a:ln w="9525">
            <a:noFill/>
          </a:ln>
        </p:spPr>
        <p:txBody>
          <a:bodyPr wrap="none">
            <a:spAutoFit/>
          </a:bodyPr>
          <a:lstStyle/>
          <a:p>
            <a:pPr algn="ctr" eaLnBrk="1" hangingPunct="1"/>
            <a:r>
              <a:rPr lang="fr-FR" altLang="fr-FR" sz="3200" b="1" dirty="0">
                <a:solidFill>
                  <a:srgbClr val="FF0000"/>
                </a:solidFill>
                <a:latin typeface="Arial Black" panose="020B0A04020102020204" pitchFamily="34" charset="0"/>
              </a:rPr>
              <a:t>LA SECONDE GÉNÉRALE ET TECHNOLOGIQUE</a:t>
            </a:r>
          </a:p>
          <a:p>
            <a:pPr algn="ctr" eaLnBrk="1" hangingPunct="1"/>
            <a:r>
              <a:rPr lang="fr-FR" altLang="fr-FR" sz="2000" dirty="0">
                <a:solidFill>
                  <a:srgbClr val="FF0000"/>
                </a:solidFill>
                <a:latin typeface="Calibri" panose="020F0502020204030204" pitchFamily="34" charset="0"/>
              </a:rPr>
              <a:t>Sauf 2</a:t>
            </a:r>
            <a:r>
              <a:rPr lang="fr-FR" altLang="fr-FR" sz="2000" baseline="30000" dirty="0">
                <a:solidFill>
                  <a:srgbClr val="FF0000"/>
                </a:solidFill>
                <a:latin typeface="Calibri" panose="020F0502020204030204" pitchFamily="34" charset="0"/>
              </a:rPr>
              <a:t>de</a:t>
            </a:r>
            <a:r>
              <a:rPr lang="fr-FR" altLang="fr-FR" sz="2000" dirty="0">
                <a:solidFill>
                  <a:srgbClr val="FF0000"/>
                </a:solidFill>
                <a:latin typeface="Calibri" panose="020F0502020204030204" pitchFamily="34" charset="0"/>
              </a:rPr>
              <a:t> « sciences et technologies de l’hôtellerie »</a:t>
            </a:r>
          </a:p>
        </p:txBody>
      </p:sp>
      <p:sp>
        <p:nvSpPr>
          <p:cNvPr id="8" name="ZoneTexte 7"/>
          <p:cNvSpPr txBox="1"/>
          <p:nvPr/>
        </p:nvSpPr>
        <p:spPr>
          <a:xfrm>
            <a:off x="8069263" y="11113"/>
            <a:ext cx="4122738" cy="368300"/>
          </a:xfrm>
          <a:prstGeom prst="rect">
            <a:avLst/>
          </a:prstGeom>
          <a:solidFill>
            <a:schemeClr val="bg2">
              <a:lumMod val="25000"/>
            </a:schemeClr>
          </a:solidFill>
        </p:spPr>
        <p:txBody>
          <a:bodyPr wrap="none">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générale et technologique</a:t>
            </a:r>
          </a:p>
        </p:txBody>
      </p:sp>
      <p:sp>
        <p:nvSpPr>
          <p:cNvPr id="25617" name="Rectangle 2"/>
          <p:cNvSpPr/>
          <p:nvPr/>
        </p:nvSpPr>
        <p:spPr>
          <a:xfrm>
            <a:off x="147638" y="1687513"/>
            <a:ext cx="3976687" cy="460375"/>
          </a:xfrm>
          <a:prstGeom prst="rect">
            <a:avLst/>
          </a:prstGeom>
          <a:noFill/>
          <a:ln w="9525">
            <a:noFill/>
          </a:ln>
        </p:spPr>
        <p:txBody>
          <a:bodyPr wrap="none">
            <a:spAutoFit/>
          </a:bodyPr>
          <a:lstStyle/>
          <a:p>
            <a:r>
              <a:rPr lang="fr-FR" altLang="fr-FR" sz="2400" b="1" u="sng" dirty="0">
                <a:solidFill>
                  <a:srgbClr val="FF0000"/>
                </a:solidFill>
                <a:latin typeface="Calibri" panose="020F0502020204030204" pitchFamily="34" charset="0"/>
              </a:rPr>
              <a:t>ENSEIGNEMENTS COMMUNS </a:t>
            </a:r>
            <a:endParaRPr lang="fr-FR" altLang="fr-FR" sz="2400" b="1" dirty="0">
              <a:solidFill>
                <a:srgbClr val="FF0000"/>
              </a:solidFill>
              <a:latin typeface="Calibri" panose="020F0502020204030204" pitchFamily="34" charset="0"/>
            </a:endParaRPr>
          </a:p>
        </p:txBody>
      </p:sp>
      <p:sp>
        <p:nvSpPr>
          <p:cNvPr id="25618"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12</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3859213" y="447675"/>
          <a:ext cx="8242300" cy="6651625"/>
        </p:xfrm>
        <a:graphic>
          <a:graphicData uri="http://schemas.openxmlformats.org/drawingml/2006/table">
            <a:tbl>
              <a:tblPr firstRow="1" bandRow="1">
                <a:tableStyleId>{5C22544A-7EE6-4342-B048-85BDC9FD1C3A}</a:tableStyleId>
              </a:tblPr>
              <a:tblGrid>
                <a:gridCol w="6171601">
                  <a:extLst>
                    <a:ext uri="{9D8B030D-6E8A-4147-A177-3AD203B41FA5}">
                      <a16:colId xmlns:a16="http://schemas.microsoft.com/office/drawing/2014/main" xmlns="" val="20000"/>
                    </a:ext>
                  </a:extLst>
                </a:gridCol>
                <a:gridCol w="2070699">
                  <a:extLst>
                    <a:ext uri="{9D8B030D-6E8A-4147-A177-3AD203B41FA5}">
                      <a16:colId xmlns:a16="http://schemas.microsoft.com/office/drawing/2014/main" xmlns="" val="20001"/>
                    </a:ext>
                  </a:extLst>
                </a:gridCol>
              </a:tblGrid>
              <a:tr h="2719348">
                <a:tc>
                  <a:txBody>
                    <a:bodyPr/>
                    <a:lstStyle/>
                    <a:p>
                      <a:r>
                        <a:rPr lang="fr-FR" sz="1800" b="1" u="sng" kern="1200" cap="all" baseline="0" dirty="0">
                          <a:solidFill>
                            <a:schemeClr val="tx1"/>
                          </a:solidFill>
                          <a:effectLst/>
                          <a:latin typeface="+mn-lt"/>
                          <a:ea typeface="+mn-ea"/>
                          <a:cs typeface="+mn-cs"/>
                        </a:rPr>
                        <a:t>Au choix 1 enseignement général </a:t>
                      </a:r>
                      <a:r>
                        <a:rPr lang="fr-FR" sz="1800" b="1" kern="1200" cap="all" dirty="0">
                          <a:solidFill>
                            <a:schemeClr val="tx1"/>
                          </a:solidFill>
                          <a:effectLst/>
                          <a:latin typeface="+mn-lt"/>
                          <a:ea typeface="+mn-ea"/>
                          <a:cs typeface="+mn-cs"/>
                        </a:rPr>
                        <a:t>:</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Langues et cultures de l’Antiquité : latin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Langues et cultures de l’Antiquité : grec </a:t>
                      </a:r>
                    </a:p>
                    <a:p>
                      <a:pPr marL="285750" indent="-285750">
                        <a:buFont typeface="Arial" panose="020B0604020202020204" pitchFamily="34" charset="0"/>
                        <a:buChar char="•"/>
                      </a:pPr>
                      <a:r>
                        <a:rPr lang="fr-FR" sz="1800" b="1" kern="1200" dirty="0">
                          <a:solidFill>
                            <a:srgbClr val="000099"/>
                          </a:solidFill>
                          <a:effectLst/>
                          <a:latin typeface="+mn-lt"/>
                          <a:ea typeface="+mn-ea"/>
                          <a:cs typeface="+mn-cs"/>
                        </a:rPr>
                        <a:t>Langue vivante 3 </a:t>
                      </a:r>
                      <a:r>
                        <a:rPr lang="fr-FR" sz="1800" b="0" kern="1200" dirty="0" smtClean="0">
                          <a:solidFill>
                            <a:srgbClr val="000099"/>
                          </a:solidFill>
                          <a:effectLst/>
                          <a:latin typeface="+mn-lt"/>
                          <a:ea typeface="+mn-ea"/>
                          <a:cs typeface="+mn-cs"/>
                        </a:rPr>
                        <a:t>(étrangère</a:t>
                      </a:r>
                      <a:r>
                        <a:rPr lang="fr-FR" sz="1800" b="0" kern="1200" baseline="0" dirty="0" smtClean="0">
                          <a:solidFill>
                            <a:srgbClr val="000099"/>
                          </a:solidFill>
                          <a:effectLst/>
                          <a:latin typeface="+mn-lt"/>
                          <a:ea typeface="+mn-ea"/>
                          <a:cs typeface="+mn-cs"/>
                        </a:rPr>
                        <a:t> ou régionale) : Occitan</a:t>
                      </a:r>
                      <a:endParaRPr lang="fr-FR" sz="1800" b="0" kern="1200" dirty="0">
                        <a:solidFill>
                          <a:srgbClr val="000099"/>
                        </a:solidFill>
                        <a:effectLst/>
                        <a:latin typeface="+mn-lt"/>
                        <a:ea typeface="+mn-ea"/>
                        <a:cs typeface="+mn-cs"/>
                      </a:endParaRP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 au choix parmi arts plastiques ou cinéma-audiovisuel ou danse ou histoire des arts ou musique ou théâtre </a:t>
                      </a:r>
                      <a:endParaRPr lang="fr-FR" sz="1800" b="0" kern="1200" dirty="0" smtClean="0">
                        <a:solidFill>
                          <a:schemeClr val="tx1"/>
                        </a:solidFill>
                        <a:effectLst/>
                        <a:latin typeface="+mn-lt"/>
                        <a:ea typeface="+mn-ea"/>
                        <a:cs typeface="+mn-cs"/>
                      </a:endParaRPr>
                    </a:p>
                    <a:p>
                      <a:pPr marL="285750" indent="-285750">
                        <a:buFont typeface="Arial" panose="020B0604020202020204" pitchFamily="34" charset="0"/>
                        <a:buChar char="•"/>
                      </a:pPr>
                      <a:r>
                        <a:rPr lang="fr-FR" sz="1800" b="0" kern="1200" dirty="0" smtClean="0">
                          <a:solidFill>
                            <a:schemeClr val="tx1"/>
                          </a:solidFill>
                          <a:effectLst/>
                          <a:latin typeface="+mn-lt"/>
                          <a:ea typeface="+mn-ea"/>
                          <a:cs typeface="+mn-cs"/>
                        </a:rPr>
                        <a:t>Éducation </a:t>
                      </a:r>
                      <a:r>
                        <a:rPr lang="fr-FR" sz="1800" b="0" kern="1200" dirty="0">
                          <a:solidFill>
                            <a:schemeClr val="tx1"/>
                          </a:solidFill>
                          <a:effectLst/>
                          <a:latin typeface="+mn-lt"/>
                          <a:ea typeface="+mn-ea"/>
                          <a:cs typeface="+mn-cs"/>
                        </a:rPr>
                        <a:t>physique et sportive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Arts du cirque </a:t>
                      </a:r>
                    </a:p>
                    <a:p>
                      <a:pPr marL="285750" indent="-285750">
                        <a:buFont typeface="Arial" panose="020B0604020202020204" pitchFamily="34" charset="0"/>
                        <a:buChar char="•"/>
                      </a:pPr>
                      <a:r>
                        <a:rPr lang="fr-FR" sz="1800" b="0" kern="1200" dirty="0">
                          <a:solidFill>
                            <a:schemeClr val="tx1"/>
                          </a:solidFill>
                          <a:effectLst/>
                          <a:latin typeface="+mn-lt"/>
                          <a:ea typeface="+mn-ea"/>
                          <a:cs typeface="+mn-cs"/>
                        </a:rPr>
                        <a:t>Écologie-agronomie-territoires-développement durable</a:t>
                      </a:r>
                      <a:r>
                        <a:rPr lang="fr-FR" sz="1800" b="1" kern="1200" dirty="0">
                          <a:solidFill>
                            <a:schemeClr val="tx1"/>
                          </a:solidFill>
                          <a:effectLst/>
                          <a:latin typeface="+mn-lt"/>
                          <a:ea typeface="+mn-ea"/>
                          <a:cs typeface="+mn-cs"/>
                        </a:rPr>
                        <a:t> </a:t>
                      </a:r>
                    </a:p>
                  </a:txBody>
                  <a:tcPr marL="91448" marR="91448" marT="45724" marB="45724">
                    <a:solidFill>
                      <a:schemeClr val="bg1">
                        <a:lumMod val="85000"/>
                      </a:schemeClr>
                    </a:solidFill>
                  </a:tcPr>
                </a:tc>
                <a:tc>
                  <a:txBody>
                    <a:bodyPr/>
                    <a:lstStyle/>
                    <a:p>
                      <a:endParaRPr lang="fr-FR" sz="1800" dirty="0"/>
                    </a:p>
                    <a:p>
                      <a:r>
                        <a:rPr lang="fr-FR" sz="1800" b="0" dirty="0">
                          <a:solidFill>
                            <a:schemeClr val="tx1"/>
                          </a:solidFill>
                        </a:rPr>
                        <a:t>  3 h</a:t>
                      </a:r>
                    </a:p>
                    <a:p>
                      <a:r>
                        <a:rPr lang="fr-FR" sz="1800" b="0" dirty="0">
                          <a:solidFill>
                            <a:schemeClr val="tx1"/>
                          </a:solidFill>
                        </a:rPr>
                        <a:t>  3 h</a:t>
                      </a:r>
                    </a:p>
                    <a:p>
                      <a:r>
                        <a:rPr lang="fr-FR" sz="1800" b="0" dirty="0">
                          <a:solidFill>
                            <a:schemeClr val="tx1"/>
                          </a:solidFill>
                        </a:rPr>
                        <a:t>  3 h</a:t>
                      </a:r>
                    </a:p>
                    <a:p>
                      <a:r>
                        <a:rPr lang="fr-FR" sz="1800" b="0" dirty="0">
                          <a:solidFill>
                            <a:schemeClr val="tx1"/>
                          </a:solidFill>
                        </a:rPr>
                        <a:t>  3 h</a:t>
                      </a:r>
                    </a:p>
                    <a:p>
                      <a:endParaRPr lang="fr-FR" sz="1800" b="0" dirty="0">
                        <a:solidFill>
                          <a:schemeClr val="tx1"/>
                        </a:solidFill>
                      </a:endParaRPr>
                    </a:p>
                    <a:p>
                      <a:r>
                        <a:rPr lang="fr-FR" sz="1800" b="0" dirty="0">
                          <a:solidFill>
                            <a:schemeClr val="tx1"/>
                          </a:solidFill>
                        </a:rPr>
                        <a:t>  3 h</a:t>
                      </a:r>
                    </a:p>
                    <a:p>
                      <a:r>
                        <a:rPr lang="fr-FR" sz="1800" b="0" dirty="0">
                          <a:solidFill>
                            <a:schemeClr val="tx1"/>
                          </a:solidFill>
                        </a:rPr>
                        <a:t>  6 h</a:t>
                      </a:r>
                    </a:p>
                    <a:p>
                      <a:r>
                        <a:rPr lang="fr-FR" sz="1800" b="0" dirty="0">
                          <a:solidFill>
                            <a:schemeClr val="tx1"/>
                          </a:solidFill>
                        </a:rPr>
                        <a:t>  3 h</a:t>
                      </a:r>
                    </a:p>
                  </a:txBody>
                  <a:tcPr marL="91448" marR="91448" marT="45724" marB="45724">
                    <a:solidFill>
                      <a:schemeClr val="bg1">
                        <a:lumMod val="85000"/>
                      </a:schemeClr>
                    </a:solidFill>
                  </a:tcPr>
                </a:tc>
                <a:extLst>
                  <a:ext uri="{0D108BD9-81ED-4DB2-BD59-A6C34878D82A}">
                    <a16:rowId xmlns:a16="http://schemas.microsoft.com/office/drawing/2014/main" xmlns="" val="10000"/>
                  </a:ext>
                </a:extLst>
              </a:tr>
              <a:tr h="3932277">
                <a:tc>
                  <a:txBody>
                    <a:bodyPr/>
                    <a:lstStyle/>
                    <a:p>
                      <a:r>
                        <a:rPr lang="fr-FR" sz="1800" b="1" u="sng" dirty="0"/>
                        <a:t>AU CHOIX 1 ENSEIGNEMENT TECHNOLOGIQUE </a:t>
                      </a:r>
                      <a:r>
                        <a:rPr lang="fr-FR" sz="1800" dirty="0"/>
                        <a:t>:</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Management et gestion </a:t>
                      </a:r>
                    </a:p>
                    <a:p>
                      <a:pPr marL="285750" indent="-285750">
                        <a:buFont typeface="Arial" panose="020B0604020202020204" pitchFamily="34" charset="0"/>
                        <a:buChar char="•"/>
                      </a:pPr>
                      <a:r>
                        <a:rPr lang="fr-FR" sz="1800" b="1" kern="1200" dirty="0">
                          <a:solidFill>
                            <a:srgbClr val="000099"/>
                          </a:solidFill>
                          <a:effectLst/>
                          <a:latin typeface="+mn-lt"/>
                          <a:ea typeface="+mn-ea"/>
                          <a:cs typeface="+mn-cs"/>
                        </a:rPr>
                        <a:t>Santé et social</a:t>
                      </a:r>
                    </a:p>
                    <a:p>
                      <a:pPr marL="285750" indent="-285750">
                        <a:buFont typeface="Arial" panose="020B0604020202020204" pitchFamily="34" charset="0"/>
                        <a:buChar char="•"/>
                      </a:pPr>
                      <a:r>
                        <a:rPr lang="fr-FR" sz="1800" b="1" kern="1200" dirty="0">
                          <a:solidFill>
                            <a:srgbClr val="000099"/>
                          </a:solidFill>
                          <a:effectLst/>
                          <a:latin typeface="+mn-lt"/>
                          <a:ea typeface="+mn-ea"/>
                          <a:cs typeface="+mn-cs"/>
                        </a:rPr>
                        <a:t>Biotechnologies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et laboratoire</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innovation technologiques</a:t>
                      </a:r>
                    </a:p>
                    <a:p>
                      <a:pPr marL="285750" indent="-285750">
                        <a:buFont typeface="Arial" panose="020B0604020202020204" pitchFamily="34" charset="0"/>
                        <a:buChar char="•"/>
                      </a:pPr>
                      <a:r>
                        <a:rPr lang="fr-FR" sz="1800" kern="1200" dirty="0">
                          <a:solidFill>
                            <a:schemeClr val="dk1"/>
                          </a:solidFill>
                          <a:effectLst/>
                          <a:latin typeface="+mn-lt"/>
                          <a:ea typeface="+mn-ea"/>
                          <a:cs typeface="+mn-cs"/>
                        </a:rPr>
                        <a:t>Création et culture – </a:t>
                      </a:r>
                      <a:r>
                        <a:rPr lang="fr-FR" sz="1800" kern="1200" dirty="0" smtClean="0">
                          <a:solidFill>
                            <a:schemeClr val="dk1"/>
                          </a:solidFill>
                          <a:effectLst/>
                          <a:latin typeface="+mn-lt"/>
                          <a:ea typeface="+mn-ea"/>
                          <a:cs typeface="+mn-cs"/>
                        </a:rPr>
                        <a:t>design</a:t>
                      </a:r>
                    </a:p>
                    <a:p>
                      <a:pPr marL="285750" indent="-285750">
                        <a:buFont typeface="Arial" panose="020B0604020202020204" pitchFamily="34" charset="0"/>
                        <a:buChar char="•"/>
                      </a:pPr>
                      <a:r>
                        <a:rPr lang="fr-FR" sz="1800" kern="1200" dirty="0" smtClean="0">
                          <a:solidFill>
                            <a:schemeClr val="dk1"/>
                          </a:solidFill>
                          <a:effectLst/>
                          <a:latin typeface="+mn-lt"/>
                          <a:ea typeface="+mn-ea"/>
                          <a:cs typeface="+mn-cs"/>
                        </a:rPr>
                        <a:t>Culture et pratique de la danse de la musique ou du théâtre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fr-FR" sz="1800" kern="1200" dirty="0" smtClean="0">
                          <a:solidFill>
                            <a:schemeClr val="dk1"/>
                          </a:solidFill>
                          <a:effectLst/>
                          <a:latin typeface="+mn-lt"/>
                          <a:ea typeface="+mn-ea"/>
                          <a:cs typeface="+mn-cs"/>
                        </a:rPr>
                        <a:t>Atelier artistique      </a:t>
                      </a:r>
                    </a:p>
                    <a:p>
                      <a:pPr marL="285750" indent="-285750">
                        <a:buFont typeface="Arial" panose="020B0604020202020204" pitchFamily="34" charset="0"/>
                        <a:buChar char="•"/>
                      </a:pPr>
                      <a:r>
                        <a:rPr lang="fr-FR" sz="1800" i="1" kern="1200" dirty="0" smtClean="0">
                          <a:solidFill>
                            <a:schemeClr val="dk1"/>
                          </a:solidFill>
                          <a:effectLst/>
                          <a:latin typeface="+mn-lt"/>
                          <a:ea typeface="+mn-ea"/>
                          <a:cs typeface="+mn-cs"/>
                        </a:rPr>
                        <a:t>Hippologie </a:t>
                      </a:r>
                      <a:r>
                        <a:rPr lang="fr-FR" sz="1800" i="1" kern="1200" dirty="0">
                          <a:solidFill>
                            <a:schemeClr val="dk1"/>
                          </a:solidFill>
                          <a:effectLst/>
                          <a:latin typeface="+mn-lt"/>
                          <a:ea typeface="+mn-ea"/>
                          <a:cs typeface="+mn-cs"/>
                        </a:rPr>
                        <a:t>et </a:t>
                      </a:r>
                      <a:r>
                        <a:rPr lang="fr-FR" sz="1800" i="1" kern="1200" dirty="0" smtClean="0">
                          <a:solidFill>
                            <a:schemeClr val="dk1"/>
                          </a:solidFill>
                          <a:effectLst/>
                          <a:latin typeface="+mn-lt"/>
                          <a:ea typeface="+mn-ea"/>
                          <a:cs typeface="+mn-cs"/>
                        </a:rPr>
                        <a:t>équitation/autres </a:t>
                      </a:r>
                      <a:r>
                        <a:rPr lang="fr-FR" sz="1800" i="1" kern="1200" dirty="0">
                          <a:solidFill>
                            <a:schemeClr val="dk1"/>
                          </a:solidFill>
                          <a:effectLst/>
                          <a:latin typeface="+mn-lt"/>
                          <a:ea typeface="+mn-ea"/>
                          <a:cs typeface="+mn-cs"/>
                        </a:rPr>
                        <a:t>pratiques sportives </a:t>
                      </a:r>
                      <a:r>
                        <a:rPr lang="fr-FR" sz="1800" i="1" kern="1200" dirty="0" smtClean="0">
                          <a:solidFill>
                            <a:schemeClr val="dk1"/>
                          </a:solidFill>
                          <a:effectLst/>
                          <a:latin typeface="+mn-lt"/>
                          <a:ea typeface="+mn-ea"/>
                          <a:cs typeface="+mn-cs"/>
                        </a:rPr>
                        <a:t>(</a:t>
                      </a:r>
                      <a:r>
                        <a:rPr lang="fr-FR" sz="1800" i="1" kern="1200" dirty="0" err="1" smtClean="0">
                          <a:solidFill>
                            <a:schemeClr val="dk1"/>
                          </a:solidFill>
                          <a:effectLst/>
                          <a:latin typeface="+mn-lt"/>
                          <a:ea typeface="+mn-ea"/>
                          <a:cs typeface="+mn-cs"/>
                        </a:rPr>
                        <a:t>L.Agri</a:t>
                      </a:r>
                      <a:r>
                        <a:rPr lang="fr-FR" sz="1800" i="1" kern="1200" dirty="0" smtClean="0">
                          <a:solidFill>
                            <a:schemeClr val="dk1"/>
                          </a:solidFill>
                          <a:effectLst/>
                          <a:latin typeface="+mn-lt"/>
                          <a:ea typeface="+mn-ea"/>
                          <a:cs typeface="+mn-cs"/>
                        </a:rPr>
                        <a:t>.)</a:t>
                      </a:r>
                    </a:p>
                    <a:p>
                      <a:pPr marL="0" indent="0">
                        <a:buFont typeface="Arial" panose="020B0604020202020204" pitchFamily="34" charset="0"/>
                        <a:buNone/>
                      </a:pPr>
                      <a:r>
                        <a:rPr lang="fr-FR" sz="1800" i="1" kern="1200" dirty="0" smtClean="0">
                          <a:solidFill>
                            <a:schemeClr val="dk1"/>
                          </a:solidFill>
                          <a:effectLst/>
                          <a:latin typeface="+mn-lt"/>
                          <a:ea typeface="+mn-ea"/>
                          <a:cs typeface="+mn-cs"/>
                        </a:rPr>
                        <a:t>      Pratiques </a:t>
                      </a:r>
                      <a:r>
                        <a:rPr lang="fr-FR" sz="1800" i="1" kern="1200" dirty="0">
                          <a:solidFill>
                            <a:schemeClr val="dk1"/>
                          </a:solidFill>
                          <a:effectLst/>
                          <a:latin typeface="+mn-lt"/>
                          <a:ea typeface="+mn-ea"/>
                          <a:cs typeface="+mn-cs"/>
                        </a:rPr>
                        <a:t>sociales et culturelles </a:t>
                      </a:r>
                    </a:p>
                    <a:p>
                      <a:pPr marL="0" indent="0">
                        <a:buFont typeface="Arial" panose="020B0604020202020204" pitchFamily="34" charset="0"/>
                        <a:buNone/>
                      </a:pPr>
                      <a:r>
                        <a:rPr lang="fr-FR" sz="1800" i="1" kern="1200" dirty="0" smtClean="0">
                          <a:solidFill>
                            <a:schemeClr val="dk1"/>
                          </a:solidFill>
                          <a:effectLst/>
                          <a:latin typeface="+mn-lt"/>
                          <a:ea typeface="+mn-ea"/>
                          <a:cs typeface="+mn-cs"/>
                        </a:rPr>
                        <a:t>     Pratiques </a:t>
                      </a:r>
                      <a:r>
                        <a:rPr lang="fr-FR" sz="1800" i="1" kern="1200" dirty="0">
                          <a:solidFill>
                            <a:schemeClr val="dk1"/>
                          </a:solidFill>
                          <a:effectLst/>
                          <a:latin typeface="+mn-lt"/>
                          <a:ea typeface="+mn-ea"/>
                          <a:cs typeface="+mn-cs"/>
                        </a:rPr>
                        <a:t>professionnelles </a:t>
                      </a:r>
                    </a:p>
                  </a:txBody>
                  <a:tcPr marL="91448" marR="91448" marT="45724" marB="45724"/>
                </a:tc>
                <a:tc>
                  <a:txBody>
                    <a:bodyPr/>
                    <a:lstStyle/>
                    <a:p>
                      <a:endParaRPr lang="fr-FR" sz="1800" dirty="0"/>
                    </a:p>
                    <a:p>
                      <a:r>
                        <a:rPr lang="fr-FR" sz="1800" dirty="0"/>
                        <a:t>  1 h 30</a:t>
                      </a:r>
                    </a:p>
                    <a:p>
                      <a:r>
                        <a:rPr lang="fr-FR" sz="1800" dirty="0"/>
                        <a:t>  1 h 30</a:t>
                      </a:r>
                    </a:p>
                    <a:p>
                      <a:r>
                        <a:rPr lang="fr-FR" sz="1800" dirty="0"/>
                        <a:t>  1 h 30</a:t>
                      </a:r>
                    </a:p>
                    <a:p>
                      <a:r>
                        <a:rPr lang="fr-FR" sz="1800" dirty="0"/>
                        <a:t>  1 h 30</a:t>
                      </a:r>
                    </a:p>
                    <a:p>
                      <a:r>
                        <a:rPr lang="fr-FR" sz="1800" dirty="0"/>
                        <a:t>  1 h 30</a:t>
                      </a:r>
                    </a:p>
                    <a:p>
                      <a:r>
                        <a:rPr lang="fr-FR" sz="1800" dirty="0"/>
                        <a:t>  1 h 30</a:t>
                      </a:r>
                    </a:p>
                    <a:p>
                      <a:r>
                        <a:rPr lang="fr-FR" sz="1800" dirty="0"/>
                        <a:t>  6 </a:t>
                      </a:r>
                      <a:r>
                        <a:rPr lang="fr-FR" sz="1800" dirty="0" smtClean="0"/>
                        <a:t>h</a:t>
                      </a:r>
                    </a:p>
                    <a:p>
                      <a:r>
                        <a:rPr lang="fr-FR" sz="1800" dirty="0" smtClean="0"/>
                        <a:t>  6h</a:t>
                      </a:r>
                    </a:p>
                    <a:p>
                      <a:r>
                        <a:rPr lang="fr-FR" sz="1800" dirty="0" smtClean="0"/>
                        <a:t> 72h annuelles</a:t>
                      </a:r>
                      <a:endParaRPr lang="fr-FR" sz="1800" dirty="0"/>
                    </a:p>
                    <a:p>
                      <a:r>
                        <a:rPr lang="fr-FR" sz="1800" dirty="0"/>
                        <a:t>  </a:t>
                      </a:r>
                      <a:r>
                        <a:rPr lang="fr-FR" sz="1800" i="1" dirty="0"/>
                        <a:t>3 h</a:t>
                      </a:r>
                    </a:p>
                    <a:p>
                      <a:r>
                        <a:rPr lang="fr-FR" sz="1800" i="1" dirty="0"/>
                        <a:t>  3 h</a:t>
                      </a:r>
                    </a:p>
                    <a:p>
                      <a:r>
                        <a:rPr lang="fr-FR" sz="1800" i="1" dirty="0"/>
                        <a:t>  3 h</a:t>
                      </a:r>
                    </a:p>
                    <a:p>
                      <a:endParaRPr lang="fr-FR" sz="1800" dirty="0"/>
                    </a:p>
                  </a:txBody>
                  <a:tcPr marL="91448" marR="91448" marT="45724" marB="45724"/>
                </a:tc>
                <a:extLst>
                  <a:ext uri="{0D108BD9-81ED-4DB2-BD59-A6C34878D82A}">
                    <a16:rowId xmlns:a16="http://schemas.microsoft.com/office/drawing/2014/main" xmlns="" val="10001"/>
                  </a:ext>
                </a:extLst>
              </a:tr>
            </a:tbl>
          </a:graphicData>
        </a:graphic>
      </p:graphicFrame>
      <p:sp>
        <p:nvSpPr>
          <p:cNvPr id="5" name="Bulle narrative : rectangle à coins arrondis 4"/>
          <p:cNvSpPr/>
          <p:nvPr/>
        </p:nvSpPr>
        <p:spPr>
          <a:xfrm>
            <a:off x="107950" y="2532063"/>
            <a:ext cx="2876550" cy="3235325"/>
          </a:xfrm>
          <a:prstGeom prst="wedgeRoundRectCallout">
            <a:avLst>
              <a:gd name="adj1" fmla="val 71561"/>
              <a:gd name="adj2" fmla="val -22614"/>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kumimoji="0" lang="fr-FR" sz="1800" b="0" i="0" u="none" strike="noStrike" kern="1200" cap="none" spc="0" normalizeH="0" baseline="0" noProof="0" dirty="0">
                <a:ln>
                  <a:noFill/>
                </a:ln>
                <a:solidFill>
                  <a:schemeClr val="bg1"/>
                </a:solidFill>
                <a:effectLst/>
                <a:uLnTx/>
                <a:uFillTx/>
                <a:latin typeface="+mn-lt"/>
                <a:ea typeface="+mn-ea"/>
                <a:cs typeface="+mn-cs"/>
              </a:rPr>
              <a:t>Possibilité de choisir, </a:t>
            </a:r>
            <a:r>
              <a:rPr kumimoji="0" lang="fr-FR" sz="1800" b="1" i="0" u="none" strike="noStrike" kern="1200" cap="none" spc="0" normalizeH="0" baseline="0" noProof="0" dirty="0">
                <a:ln>
                  <a:noFill/>
                </a:ln>
                <a:solidFill>
                  <a:schemeClr val="bg1"/>
                </a:solidFill>
                <a:effectLst/>
                <a:uLnTx/>
                <a:uFillTx/>
                <a:latin typeface="+mn-lt"/>
                <a:ea typeface="+mn-ea"/>
                <a:cs typeface="+mn-cs"/>
              </a:rPr>
              <a:t>au maximum,</a:t>
            </a:r>
            <a:br>
              <a:rPr kumimoji="0" lang="fr-FR" sz="1800" b="1" i="0" u="none" strike="noStrike" kern="1200" cap="none" spc="0" normalizeH="0" baseline="0" noProof="0" dirty="0">
                <a:ln>
                  <a:noFill/>
                </a:ln>
                <a:solidFill>
                  <a:schemeClr val="bg1"/>
                </a:solidFill>
                <a:effectLst/>
                <a:uLnTx/>
                <a:uFillTx/>
                <a:latin typeface="+mn-lt"/>
                <a:ea typeface="+mn-ea"/>
                <a:cs typeface="+mn-cs"/>
              </a:rPr>
            </a:br>
            <a:r>
              <a:rPr kumimoji="0" lang="fr-FR" sz="1800" b="1" i="0" u="none" strike="noStrike" kern="1200" cap="none" spc="0" normalizeH="0" baseline="0" noProof="0" dirty="0">
                <a:ln>
                  <a:noFill/>
                </a:ln>
                <a:solidFill>
                  <a:schemeClr val="bg1"/>
                </a:solidFill>
                <a:effectLst/>
                <a:uLnTx/>
                <a:uFillTx/>
                <a:latin typeface="+mn-lt"/>
                <a:ea typeface="+mn-ea"/>
                <a:cs typeface="+mn-cs"/>
              </a:rPr>
              <a:t>2 enseignements optionnels </a:t>
            </a:r>
            <a:r>
              <a:rPr kumimoji="0" lang="fr-FR" sz="1800" b="0" i="0" u="none" strike="noStrike" kern="1200" cap="none" spc="0" normalizeH="0" baseline="0" noProof="0" dirty="0">
                <a:ln>
                  <a:noFill/>
                </a:ln>
                <a:solidFill>
                  <a:schemeClr val="bg1"/>
                </a:solidFill>
                <a:effectLst/>
                <a:uLnTx/>
                <a:uFillTx/>
                <a:latin typeface="+mn-lt"/>
                <a:ea typeface="+mn-ea"/>
                <a:cs typeface="+mn-cs"/>
              </a:rPr>
              <a:t>(1 en enseignement général et 1 en technologique)</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800" b="0" i="0" u="none" strike="noStrike" kern="1200" cap="none" spc="0" normalizeH="0" baseline="0" noProof="0" dirty="0">
              <a:ln>
                <a:noFill/>
              </a:ln>
              <a:solidFill>
                <a:schemeClr val="bg1"/>
              </a:solidFill>
              <a:effectLst/>
              <a:uLnTx/>
              <a:uFillTx/>
              <a:latin typeface="+mn-lt"/>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
              <a:defRPr/>
            </a:pPr>
            <a:r>
              <a:rPr kumimoji="0" lang="fr-FR" sz="1800" b="0" i="0" u="none" strike="noStrike" kern="1200" cap="none" spc="0" normalizeH="0" baseline="0" noProof="0" dirty="0">
                <a:ln>
                  <a:noFill/>
                </a:ln>
                <a:solidFill>
                  <a:schemeClr val="bg1"/>
                </a:solidFill>
                <a:effectLst/>
                <a:uLnTx/>
                <a:uFillTx/>
                <a:latin typeface="+mn-lt"/>
                <a:ea typeface="+mn-ea"/>
                <a:cs typeface="+mn-cs"/>
              </a:rPr>
              <a:t>Les enseignements LCA latin et grec peuvent être choisis en plus</a:t>
            </a:r>
          </a:p>
        </p:txBody>
      </p:sp>
      <p:sp>
        <p:nvSpPr>
          <p:cNvPr id="27662" name="ZoneTexte 6"/>
          <p:cNvSpPr txBox="1"/>
          <p:nvPr/>
        </p:nvSpPr>
        <p:spPr>
          <a:xfrm>
            <a:off x="3500438" y="50800"/>
            <a:ext cx="6488112" cy="461963"/>
          </a:xfrm>
          <a:prstGeom prst="rect">
            <a:avLst/>
          </a:prstGeom>
          <a:noFill/>
          <a:ln w="9525">
            <a:noFill/>
          </a:ln>
        </p:spPr>
        <p:txBody>
          <a:bodyPr>
            <a:spAutoFit/>
          </a:bodyPr>
          <a:lstStyle/>
          <a:p>
            <a:pPr eaLnBrk="1" hangingPunct="1"/>
            <a:r>
              <a:rPr lang="fr-FR" altLang="fr-FR" sz="2400" b="1" u="sng" dirty="0">
                <a:solidFill>
                  <a:srgbClr val="FF0000"/>
                </a:solidFill>
                <a:latin typeface="Calibri" panose="020F0502020204030204" pitchFamily="34" charset="0"/>
              </a:rPr>
              <a:t>+ ENSEIGNEMENT(S) OPTIONNEL(S)</a:t>
            </a:r>
          </a:p>
        </p:txBody>
      </p:sp>
      <p:sp>
        <p:nvSpPr>
          <p:cNvPr id="27663" name="Espace réservé du numéro de diapositive 2"/>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13</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
        <p:nvSpPr>
          <p:cNvPr id="6" name="ZoneTexte 5"/>
          <p:cNvSpPr txBox="1"/>
          <p:nvPr/>
        </p:nvSpPr>
        <p:spPr>
          <a:xfrm>
            <a:off x="92075" y="50800"/>
            <a:ext cx="2533650" cy="646113"/>
          </a:xfrm>
          <a:prstGeom prst="rect">
            <a:avLst/>
          </a:prstGeom>
          <a:solidFill>
            <a:schemeClr val="bg2">
              <a:lumMod val="25000"/>
            </a:schemeClr>
          </a:solidFill>
        </p:spPr>
        <p:txBody>
          <a:bodyPr>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générale et technologique</a:t>
            </a:r>
          </a:p>
        </p:txBody>
      </p:sp>
      <p:sp>
        <p:nvSpPr>
          <p:cNvPr id="27665" name="ZoneTexte 1"/>
          <p:cNvSpPr txBox="1"/>
          <p:nvPr/>
        </p:nvSpPr>
        <p:spPr>
          <a:xfrm>
            <a:off x="220663" y="987425"/>
            <a:ext cx="3279775" cy="923925"/>
          </a:xfrm>
          <a:prstGeom prst="rect">
            <a:avLst/>
          </a:prstGeom>
          <a:noFill/>
          <a:ln w="9525">
            <a:noFill/>
          </a:ln>
        </p:spPr>
        <p:txBody>
          <a:bodyPr>
            <a:spAutoFit/>
          </a:bodyPr>
          <a:lstStyle/>
          <a:p>
            <a:pPr algn="ctr"/>
            <a:r>
              <a:rPr lang="fr-FR" altLang="fr-FR" b="1" dirty="0">
                <a:solidFill>
                  <a:srgbClr val="FF0000"/>
                </a:solidFill>
                <a:latin typeface="Calibri" panose="020F0502020204030204" pitchFamily="34" charset="0"/>
              </a:rPr>
              <a:t>Section européenne Espagnol – </a:t>
            </a:r>
            <a:r>
              <a:rPr lang="fr-FR" altLang="fr-FR" b="1" dirty="0">
                <a:solidFill>
                  <a:srgbClr val="FFFF00"/>
                </a:solidFill>
                <a:latin typeface="Calibri" panose="020F0502020204030204" pitchFamily="34" charset="0"/>
              </a:rPr>
              <a:t>Histoire – Géographie au lycée </a:t>
            </a:r>
            <a:r>
              <a:rPr lang="fr-FR" altLang="fr-FR" b="1" dirty="0">
                <a:solidFill>
                  <a:srgbClr val="FF0000"/>
                </a:solidFill>
                <a:latin typeface="Calibri" panose="020F0502020204030204" pitchFamily="34" charset="0"/>
              </a:rPr>
              <a:t>du Couserans ! </a:t>
            </a:r>
          </a:p>
        </p:txBody>
      </p:sp>
      <p:pic>
        <p:nvPicPr>
          <p:cNvPr id="27666" name="Image 2"/>
          <p:cNvPicPr>
            <a:picLocks noChangeAspect="1"/>
          </p:cNvPicPr>
          <p:nvPr/>
        </p:nvPicPr>
        <p:blipFill>
          <a:blip r:embed="rId2"/>
          <a:stretch>
            <a:fillRect/>
          </a:stretch>
        </p:blipFill>
        <p:spPr>
          <a:xfrm>
            <a:off x="0" y="1552575"/>
            <a:ext cx="1076325" cy="717550"/>
          </a:xfrm>
          <a:prstGeom prst="rect">
            <a:avLst/>
          </a:prstGeom>
          <a:noFill/>
          <a:ln w="9525">
            <a:noFill/>
          </a:ln>
        </p:spPr>
      </p:pic>
      <p:pic>
        <p:nvPicPr>
          <p:cNvPr id="27667" name="Image 6"/>
          <p:cNvPicPr>
            <a:picLocks noChangeAspect="1"/>
          </p:cNvPicPr>
          <p:nvPr/>
        </p:nvPicPr>
        <p:blipFill>
          <a:blip r:embed="rId3"/>
          <a:stretch>
            <a:fillRect/>
          </a:stretch>
        </p:blipFill>
        <p:spPr>
          <a:xfrm>
            <a:off x="2608263" y="1619250"/>
            <a:ext cx="1071562" cy="714375"/>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463550" y="361950"/>
            <a:ext cx="11436350" cy="5600700"/>
          </a:xfrm>
          <a:prstGeom prst="rect">
            <a:avLst/>
          </a:prstGeom>
          <a:noFill/>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altLang="fr-FR" sz="24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ET </a:t>
            </a:r>
            <a:r>
              <a:rPr kumimoji="0" lang="fr-FR" altLang="fr-FR" sz="2400" b="1" i="1"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EN FIN DE SECONDE GÉNÉRALE ET TECHNOLOGIQUE</a:t>
            </a:r>
          </a:p>
          <a:p>
            <a:pPr marL="0" marR="0" lvl="0" indent="0" algn="ctr" defTabSz="457200" rtl="0" eaLnBrk="1" fontAlgn="auto" latinLnBrk="0" hangingPunct="1">
              <a:lnSpc>
                <a:spcPct val="100000"/>
              </a:lnSpc>
              <a:spcBef>
                <a:spcPts val="0"/>
              </a:spcBef>
              <a:spcAft>
                <a:spcPts val="0"/>
              </a:spcAft>
              <a:buClrTx/>
              <a:buSzTx/>
              <a:buFontTx/>
              <a:buNone/>
              <a:defRPr/>
            </a:pPr>
            <a:endParaRPr kumimoji="0" lang="fr-FR" altLang="fr-FR" sz="2400" b="0" i="0" u="none" strike="noStrike" kern="1200" cap="none" spc="0" normalizeH="0" baseline="0" noProof="0" dirty="0">
              <a:ln>
                <a:noFill/>
              </a:ln>
              <a:solidFill>
                <a:srgbClr val="203864"/>
              </a:solidFill>
              <a:effectLst/>
              <a:uLnTx/>
              <a:uFillTx/>
              <a:latin typeface="Calibri" panose="020F050202020403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Procédure </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vœux des élèves et de leur famille, propositions du conseil de classe aux 2</a:t>
            </a:r>
            <a:r>
              <a:rPr kumimoji="0" lang="fr-FR" altLang="fr-FR" sz="2000" b="0" i="0" u="none" strike="noStrike" kern="1200" cap="none" spc="0" normalizeH="0" baseline="30000" noProof="0" dirty="0">
                <a:ln>
                  <a:noFill/>
                </a:ln>
                <a:solidFill>
                  <a:schemeClr val="tx1"/>
                </a:solidFill>
                <a:effectLst/>
                <a:uLnTx/>
                <a:uFillTx/>
                <a:latin typeface="Calibri" panose="020F0502020204030204" pitchFamily="34" charset="0"/>
                <a:ea typeface="+mn-ea"/>
                <a:cs typeface="Arial" panose="020B0604020202020204" pitchFamily="34" charset="0"/>
              </a:rPr>
              <a:t>e</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a:t>
            </a:r>
            <a:b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b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et 3</a:t>
            </a:r>
            <a:r>
              <a:rPr kumimoji="0" lang="fr-FR" altLang="fr-FR" sz="2000" b="0" i="0" u="none" strike="noStrike" kern="1200" cap="none" spc="0" normalizeH="0" baseline="30000" noProof="0" dirty="0">
                <a:ln>
                  <a:noFill/>
                </a:ln>
                <a:solidFill>
                  <a:schemeClr val="tx1"/>
                </a:solidFill>
                <a:effectLst/>
                <a:uLnTx/>
                <a:uFillTx/>
                <a:latin typeface="Calibri" panose="020F0502020204030204" pitchFamily="34" charset="0"/>
                <a:ea typeface="+mn-ea"/>
                <a:cs typeface="Arial" panose="020B0604020202020204" pitchFamily="34" charset="0"/>
              </a:rPr>
              <a:t>e</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trimestres et décision d’orientation par le chef d’établissement, avec possibilité d’appel en cas </a:t>
            </a:r>
            <a:b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b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de désaccord. </a:t>
            </a:r>
          </a:p>
          <a:p>
            <a:pPr marL="0" marR="0" lvl="0" indent="0" algn="l" defTabSz="457200" rtl="0" eaLnBrk="1" fontAlgn="auto" latinLnBrk="0" hangingPunct="1">
              <a:lnSpc>
                <a:spcPct val="100000"/>
              </a:lnSpc>
              <a:spcBef>
                <a:spcPts val="0"/>
              </a:spcBef>
              <a:spcAft>
                <a:spcPts val="0"/>
              </a:spcAft>
              <a:buClrTx/>
              <a:buSzTx/>
              <a:buFontTx/>
              <a:buNone/>
              <a:defRPr/>
            </a:pPr>
            <a:r>
              <a:rPr kumimoji="0" lang="fr-FR" altLang="fr-FR" sz="20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Arial" panose="020B0604020202020204" pitchFamily="34" charset="0"/>
              </a:rPr>
              <a:t>Le site </a:t>
            </a:r>
            <a:r>
              <a:rPr kumimoji="0" lang="fr-FR" sz="1800" b="1" i="0" u="none" strike="noStrike" kern="1200" cap="none" spc="0" normalizeH="0" baseline="0" noProof="0" dirty="0" smtClean="0">
                <a:ln>
                  <a:noFill/>
                </a:ln>
                <a:solidFill>
                  <a:srgbClr val="000066"/>
                </a:solidFill>
                <a:effectLst/>
                <a:uLnTx/>
                <a:uFillTx/>
                <a:latin typeface="Calibri" panose="020F0502020204030204"/>
                <a:ea typeface="+mn-ea"/>
                <a:cs typeface="+mn-cs"/>
              </a:rPr>
              <a:t>EDUCONNECT </a:t>
            </a:r>
            <a:r>
              <a:rPr kumimoji="0" lang="fr-FR" altLang="fr-FR" sz="2000" b="1"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Arial" panose="020B0604020202020204" pitchFamily="34" charset="0"/>
              </a:rPr>
              <a:t>constitue </a:t>
            </a: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le support des échanges </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aux 2</a:t>
            </a:r>
            <a:r>
              <a:rPr kumimoji="0" lang="fr-FR" altLang="fr-FR" sz="2000" b="0" i="0" u="none" strike="noStrike" kern="1200" cap="none" spc="0" normalizeH="0" baseline="30000" noProof="0" dirty="0">
                <a:ln>
                  <a:noFill/>
                </a:ln>
                <a:solidFill>
                  <a:schemeClr val="tx1"/>
                </a:solidFill>
                <a:effectLst/>
                <a:uLnTx/>
                <a:uFillTx/>
                <a:latin typeface="Calibri" panose="020F0502020204030204" pitchFamily="34" charset="0"/>
                <a:ea typeface="+mn-ea"/>
                <a:cs typeface="Arial" panose="020B0604020202020204" pitchFamily="34" charset="0"/>
              </a:rPr>
              <a:t>e</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et 3</a:t>
            </a:r>
            <a:r>
              <a:rPr kumimoji="0" lang="fr-FR" altLang="fr-FR" sz="2000" b="0" i="0" u="none" strike="noStrike" kern="1200" cap="none" spc="0" normalizeH="0" baseline="30000" noProof="0" dirty="0">
                <a:ln>
                  <a:noFill/>
                </a:ln>
                <a:solidFill>
                  <a:schemeClr val="tx1"/>
                </a:solidFill>
                <a:effectLst/>
                <a:uLnTx/>
                <a:uFillTx/>
                <a:latin typeface="Calibri" panose="020F0502020204030204" pitchFamily="34" charset="0"/>
                <a:ea typeface="+mn-ea"/>
                <a:cs typeface="Arial" panose="020B0604020202020204" pitchFamily="34" charset="0"/>
              </a:rPr>
              <a:t>e </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trimestres </a:t>
            </a:r>
            <a:b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b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entre l’établissement et les élèves et leur famille.</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La </a:t>
            </a: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décision d’orientation</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porte sur :</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fr-FR" altLang="fr-FR" sz="2000" b="1" i="0" u="none" strike="noStrike" kern="1200" cap="none" spc="0" normalizeH="0" baseline="0" noProof="0" dirty="0">
                <a:ln>
                  <a:noFill/>
                </a:ln>
                <a:solidFill>
                  <a:srgbClr val="A50021"/>
                </a:solidFill>
                <a:effectLst/>
                <a:uLnTx/>
                <a:uFillTx/>
                <a:latin typeface="Calibri" panose="020F0502020204030204" pitchFamily="34" charset="0"/>
                <a:ea typeface="+mn-ea"/>
                <a:cs typeface="Arial" panose="020B0604020202020204" pitchFamily="34" charset="0"/>
              </a:rPr>
              <a:t> </a:t>
            </a: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La voie générale</a:t>
            </a:r>
            <a: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le choix des</a:t>
            </a:r>
            <a:r>
              <a:rPr kumimoji="0" lang="fr-FR" altLang="fr-FR" sz="200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spécialités </a:t>
            </a:r>
            <a: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(4 au 2</a:t>
            </a:r>
            <a:r>
              <a:rPr kumimoji="0" lang="fr-FR" altLang="fr-FR" sz="2000" b="0" i="0" u="none" strike="noStrike" kern="1200" cap="none" spc="0" normalizeH="0" baseline="30000" noProof="0" dirty="0">
                <a:ln>
                  <a:noFill/>
                </a:ln>
                <a:solidFill>
                  <a:srgbClr val="FF0000"/>
                </a:solidFill>
                <a:effectLst/>
                <a:uLnTx/>
                <a:uFillTx/>
                <a:latin typeface="Calibri" panose="020F0502020204030204" pitchFamily="34" charset="0"/>
                <a:ea typeface="+mn-ea"/>
                <a:cs typeface="Arial" panose="020B0604020202020204" pitchFamily="34" charset="0"/>
              </a:rPr>
              <a:t>e</a:t>
            </a:r>
            <a: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trimestre, voire 5 si l’une des spécialités n’existe pas </a:t>
            </a:r>
            <a:b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br>
            <a: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dans l’établissement, puis 3 au 3</a:t>
            </a:r>
            <a:r>
              <a:rPr kumimoji="0" lang="fr-FR" altLang="fr-FR" sz="2000" b="0" i="0" u="none" strike="noStrike" kern="1200" cap="none" spc="0" normalizeH="0" baseline="30000" noProof="0" dirty="0">
                <a:ln>
                  <a:noFill/>
                </a:ln>
                <a:solidFill>
                  <a:srgbClr val="FF0000"/>
                </a:solidFill>
                <a:effectLst/>
                <a:uLnTx/>
                <a:uFillTx/>
                <a:latin typeface="Calibri" panose="020F0502020204030204" pitchFamily="34" charset="0"/>
                <a:ea typeface="+mn-ea"/>
                <a:cs typeface="Arial" panose="020B0604020202020204" pitchFamily="34" charset="0"/>
              </a:rPr>
              <a:t>e</a:t>
            </a:r>
            <a:r>
              <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trimestre) est du ressort des élèves et de leur famille</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endParaRPr kumimoji="0" lang="fr-FR" altLang="fr-FR" sz="2000" b="0"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Une des 8 séries de la voie technologique</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endPar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Symbol" panose="05050102010706020507" pitchFamily="18" charset="2"/>
              <a:buChar char="Þ"/>
              <a:defRPr/>
            </a:pP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La voie professionnelle </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peut être </a:t>
            </a: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conseillée mais n’est pas une décision d’orientation</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Elle relève des élèves et de leur famille</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altLang="fr-FR" sz="1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 typeface="Wingdings" panose="05000000000000000000" pitchFamily="2" charset="2"/>
              <a:buChar char="Ü"/>
              <a:defRPr/>
            </a:pPr>
            <a:endParaRPr kumimoji="0" lang="fr-FR" altLang="fr-FR" sz="2000" i="0" u="none" strike="noStrike" kern="1200" cap="none" spc="0" normalizeH="0" baseline="0" noProof="0" dirty="0">
              <a:ln>
                <a:noFill/>
              </a:ln>
              <a:solidFill>
                <a:srgbClr val="203864"/>
              </a:solidFill>
              <a:effectLst/>
              <a:uLnTx/>
              <a:uFillTx/>
              <a:latin typeface="Calibri" panose="020F0502020204030204" pitchFamily="34" charset="0"/>
              <a:ea typeface="+mn-ea"/>
              <a:cs typeface="Arial" panose="020B0604020202020204" pitchFamily="34" charset="0"/>
            </a:endParaRPr>
          </a:p>
        </p:txBody>
      </p:sp>
      <p:sp>
        <p:nvSpPr>
          <p:cNvPr id="4" name="ZoneTexte 3"/>
          <p:cNvSpPr txBox="1"/>
          <p:nvPr/>
        </p:nvSpPr>
        <p:spPr>
          <a:xfrm>
            <a:off x="8069263" y="11113"/>
            <a:ext cx="4122738" cy="368300"/>
          </a:xfrm>
          <a:prstGeom prst="rect">
            <a:avLst/>
          </a:prstGeom>
          <a:solidFill>
            <a:schemeClr val="bg2">
              <a:lumMod val="25000"/>
            </a:schemeClr>
          </a:solidFill>
        </p:spPr>
        <p:txBody>
          <a:bodyPr wrap="none">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générale et technologique</a:t>
            </a:r>
          </a:p>
        </p:txBody>
      </p:sp>
      <p:sp>
        <p:nvSpPr>
          <p:cNvPr id="28676"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14</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0" y="604838"/>
          <a:ext cx="5991225" cy="6619875"/>
        </p:xfrm>
        <a:graphic>
          <a:graphicData uri="http://schemas.openxmlformats.org/drawingml/2006/table">
            <a:tbl>
              <a:tblPr firstRow="1" bandRow="1">
                <a:tableStyleId>{5C22544A-7EE6-4342-B048-85BDC9FD1C3A}</a:tableStyleId>
              </a:tblPr>
              <a:tblGrid>
                <a:gridCol w="5086209">
                  <a:extLst>
                    <a:ext uri="{9D8B030D-6E8A-4147-A177-3AD203B41FA5}">
                      <a16:colId xmlns:a16="http://schemas.microsoft.com/office/drawing/2014/main" xmlns="" val="20000"/>
                    </a:ext>
                  </a:extLst>
                </a:gridCol>
                <a:gridCol w="905016">
                  <a:extLst>
                    <a:ext uri="{9D8B030D-6E8A-4147-A177-3AD203B41FA5}">
                      <a16:colId xmlns:a16="http://schemas.microsoft.com/office/drawing/2014/main" xmlns="" val="20001"/>
                    </a:ext>
                  </a:extLst>
                </a:gridCol>
              </a:tblGrid>
              <a:tr h="1798620">
                <a:tc>
                  <a:txBody>
                    <a:bodyPr/>
                    <a:lstStyle/>
                    <a:p>
                      <a:pPr marL="0" indent="0">
                        <a:buFont typeface="Arial" panose="020B0604020202020204" pitchFamily="34" charset="0"/>
                        <a:buNone/>
                      </a:pPr>
                      <a:r>
                        <a:rPr lang="fr-FR" sz="1600" b="1" u="sng" kern="1200" dirty="0">
                          <a:solidFill>
                            <a:srgbClr val="FF0000"/>
                          </a:solidFill>
                          <a:effectLst/>
                          <a:latin typeface="+mn-lt"/>
                          <a:ea typeface="+mn-ea"/>
                          <a:cs typeface="+mn-cs"/>
                        </a:rPr>
                        <a:t>ENSEIGNEMENTS COMMUNS </a:t>
                      </a:r>
                      <a:r>
                        <a:rPr lang="fr-FR" sz="1600" b="1" kern="1200" dirty="0">
                          <a:solidFill>
                            <a:srgbClr val="FF0000"/>
                          </a:solidFill>
                          <a:effectLst/>
                          <a:latin typeface="+mn-lt"/>
                          <a:ea typeface="+mn-ea"/>
                          <a:cs typeface="+mn-cs"/>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Français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physique et sportive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scientifique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moral et civique</a:t>
                      </a:r>
                      <a:endParaRPr lang="fr-FR" sz="1600" b="0" dirty="0"/>
                    </a:p>
                  </a:txBody>
                  <a:tcPr marL="91439" marR="91439" marT="45710" marB="45710">
                    <a:solidFill>
                      <a:schemeClr val="accent5">
                        <a:lumMod val="60000"/>
                        <a:lumOff val="40000"/>
                      </a:schemeClr>
                    </a:solidFill>
                  </a:tcPr>
                </a:tc>
                <a:tc>
                  <a:txBody>
                    <a:bodyPr/>
                    <a:lstStyle/>
                    <a:p>
                      <a:endParaRPr lang="fr-FR" sz="1600" b="0" dirty="0"/>
                    </a:p>
                    <a:p>
                      <a:r>
                        <a:rPr lang="fr-FR" sz="1600" b="0" dirty="0"/>
                        <a:t>  4 h</a:t>
                      </a:r>
                    </a:p>
                    <a:p>
                      <a:r>
                        <a:rPr lang="fr-FR" sz="1600" b="0" dirty="0"/>
                        <a:t>  3 h</a:t>
                      </a:r>
                    </a:p>
                    <a:p>
                      <a:r>
                        <a:rPr lang="fr-FR" sz="1600" b="0" dirty="0"/>
                        <a:t>  4 h 30</a:t>
                      </a:r>
                    </a:p>
                    <a:p>
                      <a:r>
                        <a:rPr lang="fr-FR" sz="1600" b="0" dirty="0"/>
                        <a:t>  2 h</a:t>
                      </a:r>
                    </a:p>
                    <a:p>
                      <a:r>
                        <a:rPr lang="fr-FR" sz="1600" b="0" dirty="0"/>
                        <a:t>  2 h</a:t>
                      </a:r>
                    </a:p>
                    <a:p>
                      <a:r>
                        <a:rPr lang="fr-FR" sz="1600" b="0" dirty="0"/>
                        <a:t>18 h/an</a:t>
                      </a:r>
                    </a:p>
                  </a:txBody>
                  <a:tcPr marL="91439" marR="91439" marT="45710" marB="45710">
                    <a:solidFill>
                      <a:schemeClr val="accent5">
                        <a:lumMod val="60000"/>
                        <a:lumOff val="40000"/>
                      </a:schemeClr>
                    </a:solidFill>
                  </a:tcPr>
                </a:tc>
                <a:extLst>
                  <a:ext uri="{0D108BD9-81ED-4DB2-BD59-A6C34878D82A}">
                    <a16:rowId xmlns:a16="http://schemas.microsoft.com/office/drawing/2014/main" xmlns="" val="10000"/>
                  </a:ext>
                </a:extLst>
              </a:tr>
              <a:tr h="3627439">
                <a:tc>
                  <a:txBody>
                    <a:bodyPr/>
                    <a:lstStyle/>
                    <a:p>
                      <a:r>
                        <a:rPr lang="fr-FR" sz="2400" b="1" u="sng" dirty="0">
                          <a:solidFill>
                            <a:srgbClr val="FF0000"/>
                          </a:solidFill>
                        </a:rPr>
                        <a:t>3 </a:t>
                      </a:r>
                      <a:r>
                        <a:rPr lang="fr-FR" sz="1600" b="1" u="sng" dirty="0">
                          <a:solidFill>
                            <a:srgbClr val="FF0000"/>
                          </a:solidFill>
                        </a:rPr>
                        <a:t>ENSEIGNEMENTS DE SPÉCIALITÉ </a:t>
                      </a:r>
                      <a:r>
                        <a:rPr lang="fr-FR" sz="1600" b="1" dirty="0">
                          <a:solidFill>
                            <a:srgbClr val="FF0000"/>
                          </a:solidFill>
                        </a:rPr>
                        <a:t>:</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Arts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Biologie-écologie</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Humanités, littérature et philosophie</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Langues, littératures et cultures étrangères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Sciences de la vie et de la Terre</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Sciences économiques et sociales</a:t>
                      </a:r>
                      <a:endParaRPr lang="fr-FR" sz="1600" b="1" dirty="0"/>
                    </a:p>
                  </a:txBody>
                  <a:tcPr marL="91439" marR="91439" marT="45710" marB="45710"/>
                </a:tc>
                <a:tc>
                  <a:txBody>
                    <a:bodyPr/>
                    <a:lstStyle/>
                    <a:p>
                      <a:endParaRPr lang="fr-FR" sz="1600" dirty="0"/>
                    </a:p>
                    <a:p>
                      <a:r>
                        <a:rPr lang="fr-FR" sz="1600" dirty="0"/>
                        <a:t>  4 h</a:t>
                      </a:r>
                    </a:p>
                    <a:p>
                      <a:r>
                        <a:rPr lang="fr-FR" sz="1600" dirty="0"/>
                        <a:t>  4 h</a:t>
                      </a:r>
                    </a:p>
                    <a:p>
                      <a:r>
                        <a:rPr lang="fr-FR" sz="1600" dirty="0"/>
                        <a:t>  4 h</a:t>
                      </a:r>
                    </a:p>
                    <a:p>
                      <a:r>
                        <a:rPr lang="fr-FR" sz="1600" dirty="0"/>
                        <a:t>  4 h </a:t>
                      </a:r>
                    </a:p>
                    <a:p>
                      <a:r>
                        <a:rPr lang="fr-FR" sz="1600" dirty="0"/>
                        <a:t>  4 h</a:t>
                      </a:r>
                    </a:p>
                    <a:p>
                      <a:r>
                        <a:rPr lang="fr-FR" sz="1600" dirty="0"/>
                        <a:t>  4 h</a:t>
                      </a:r>
                    </a:p>
                    <a:p>
                      <a:r>
                        <a:rPr lang="fr-FR" sz="1600" dirty="0"/>
                        <a:t>  4 h</a:t>
                      </a:r>
                    </a:p>
                    <a:p>
                      <a:r>
                        <a:rPr lang="fr-FR" sz="1600" dirty="0"/>
                        <a:t>  4 h</a:t>
                      </a:r>
                    </a:p>
                    <a:p>
                      <a:r>
                        <a:rPr lang="fr-FR" sz="1600" dirty="0"/>
                        <a:t>  4 h</a:t>
                      </a:r>
                    </a:p>
                    <a:p>
                      <a:r>
                        <a:rPr lang="fr-FR" sz="1600" dirty="0"/>
                        <a:t>  4 h</a:t>
                      </a:r>
                    </a:p>
                    <a:p>
                      <a:r>
                        <a:rPr lang="fr-FR" sz="1600" dirty="0"/>
                        <a:t>  4 h</a:t>
                      </a:r>
                    </a:p>
                    <a:p>
                      <a:r>
                        <a:rPr lang="fr-FR" sz="1600" dirty="0"/>
                        <a:t>  4 h</a:t>
                      </a:r>
                    </a:p>
                  </a:txBody>
                  <a:tcPr marL="91439" marR="91439" marT="45710" marB="45710"/>
                </a:tc>
                <a:extLst>
                  <a:ext uri="{0D108BD9-81ED-4DB2-BD59-A6C34878D82A}">
                    <a16:rowId xmlns:a16="http://schemas.microsoft.com/office/drawing/2014/main" xmlns="" val="10001"/>
                  </a:ext>
                </a:extLst>
              </a:tr>
              <a:tr h="823077">
                <a:tc>
                  <a:txBody>
                    <a:bodyPr/>
                    <a:lstStyle/>
                    <a:p>
                      <a:r>
                        <a:rPr lang="fr-FR" sz="1600" kern="1200" dirty="0">
                          <a:solidFill>
                            <a:schemeClr val="dk1"/>
                          </a:solidFill>
                          <a:effectLst/>
                          <a:latin typeface="+mn-lt"/>
                          <a:ea typeface="+mn-ea"/>
                          <a:cs typeface="+mn-cs"/>
                        </a:rPr>
                        <a:t>Accompagnement personnalisé</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10" marB="45710"/>
                </a:tc>
                <a:tc>
                  <a:txBody>
                    <a:bodyPr/>
                    <a:lstStyle/>
                    <a:p>
                      <a:endParaRPr lang="fr-FR" sz="1600" dirty="0"/>
                    </a:p>
                    <a:p>
                      <a:r>
                        <a:rPr lang="fr-FR" sz="1600" dirty="0"/>
                        <a:t>54 h/an</a:t>
                      </a:r>
                    </a:p>
                  </a:txBody>
                  <a:tcPr marL="91439" marR="91439" marT="45710" marB="45710"/>
                </a:tc>
                <a:extLst>
                  <a:ext uri="{0D108BD9-81ED-4DB2-BD59-A6C34878D82A}">
                    <a16:rowId xmlns:a16="http://schemas.microsoft.com/office/drawing/2014/main" xmlns="" val="10002"/>
                  </a:ext>
                </a:extLst>
              </a:tr>
              <a:tr h="370739">
                <a:tc>
                  <a:txBody>
                    <a:bodyPr/>
                    <a:lstStyle/>
                    <a:p>
                      <a:r>
                        <a:rPr lang="fr-FR" sz="1600" i="1" dirty="0"/>
                        <a:t>+ éventuellement 1 enseignement optionnel</a:t>
                      </a:r>
                    </a:p>
                  </a:txBody>
                  <a:tcPr marL="91439" marR="91439" marT="45710" marB="45710"/>
                </a:tc>
                <a:tc>
                  <a:txBody>
                    <a:bodyPr/>
                    <a:lstStyle/>
                    <a:p>
                      <a:r>
                        <a:rPr lang="fr-FR" sz="1600" i="1" dirty="0"/>
                        <a:t> 3 h</a:t>
                      </a:r>
                    </a:p>
                  </a:txBody>
                  <a:tcPr marL="91439" marR="91439" marT="45710" marB="45710"/>
                </a:tc>
                <a:extLst>
                  <a:ext uri="{0D108BD9-81ED-4DB2-BD59-A6C34878D82A}">
                    <a16:rowId xmlns:a16="http://schemas.microsoft.com/office/drawing/2014/main" xmlns="" val="10003"/>
                  </a:ext>
                </a:extLst>
              </a:tr>
            </a:tbl>
          </a:graphicData>
        </a:graphic>
      </p:graphicFrame>
      <p:sp>
        <p:nvSpPr>
          <p:cNvPr id="29715" name="ZoneTexte 4"/>
          <p:cNvSpPr txBox="1"/>
          <p:nvPr/>
        </p:nvSpPr>
        <p:spPr>
          <a:xfrm>
            <a:off x="0" y="63500"/>
            <a:ext cx="7088188" cy="461963"/>
          </a:xfrm>
          <a:prstGeom prst="rect">
            <a:avLst/>
          </a:prstGeom>
          <a:noFill/>
          <a:ln w="9525">
            <a:noFill/>
          </a:ln>
        </p:spPr>
        <p:txBody>
          <a:bodyPr wrap="none">
            <a:spAutoFit/>
          </a:bodyPr>
          <a:lstStyle/>
          <a:p>
            <a:pPr eaLnBrk="1" hangingPunct="1"/>
            <a:r>
              <a:rPr lang="fr-FR" altLang="fr-FR" sz="2400" b="1" dirty="0">
                <a:solidFill>
                  <a:srgbClr val="FF0000"/>
                </a:solidFill>
                <a:latin typeface="Calibri" panose="020F0502020204030204" pitchFamily="34" charset="0"/>
                <a:cs typeface="Arial" panose="020B0604020202020204" pitchFamily="34" charset="0"/>
              </a:rPr>
              <a:t>HORAIRES DU CYCLE TERMINAL DE LA VOIE GENERALE</a:t>
            </a:r>
            <a:endParaRPr lang="fr-FR" altLang="fr-FR" sz="2400" b="1" dirty="0">
              <a:solidFill>
                <a:srgbClr val="FF0000"/>
              </a:solidFill>
              <a:latin typeface="Calibri" panose="020F0502020204030204" pitchFamily="34" charset="0"/>
              <a:ea typeface="Arial" panose="020B0604020202020204" pitchFamily="34" charset="0"/>
            </a:endParaRPr>
          </a:p>
        </p:txBody>
      </p:sp>
      <p:graphicFrame>
        <p:nvGraphicFramePr>
          <p:cNvPr id="6" name="Tableau 5"/>
          <p:cNvGraphicFramePr>
            <a:graphicFrameLocks noGrp="1"/>
          </p:cNvGraphicFramePr>
          <p:nvPr/>
        </p:nvGraphicFramePr>
        <p:xfrm>
          <a:off x="6200775" y="604838"/>
          <a:ext cx="5991225" cy="6619875"/>
        </p:xfrm>
        <a:graphic>
          <a:graphicData uri="http://schemas.openxmlformats.org/drawingml/2006/table">
            <a:tbl>
              <a:tblPr firstRow="1" bandRow="1">
                <a:tableStyleId>{5C22544A-7EE6-4342-B048-85BDC9FD1C3A}</a:tableStyleId>
              </a:tblPr>
              <a:tblGrid>
                <a:gridCol w="5039319">
                  <a:extLst>
                    <a:ext uri="{9D8B030D-6E8A-4147-A177-3AD203B41FA5}">
                      <a16:colId xmlns:a16="http://schemas.microsoft.com/office/drawing/2014/main" xmlns="" val="20000"/>
                    </a:ext>
                  </a:extLst>
                </a:gridCol>
                <a:gridCol w="951906">
                  <a:extLst>
                    <a:ext uri="{9D8B030D-6E8A-4147-A177-3AD203B41FA5}">
                      <a16:colId xmlns:a16="http://schemas.microsoft.com/office/drawing/2014/main" xmlns="" val="20001"/>
                    </a:ext>
                  </a:extLst>
                </a:gridCol>
              </a:tblGrid>
              <a:tr h="1798620">
                <a:tc>
                  <a:txBody>
                    <a:bodyPr/>
                    <a:lstStyle/>
                    <a:p>
                      <a:r>
                        <a:rPr lang="fr-FR" sz="1600" u="sng" dirty="0">
                          <a:solidFill>
                            <a:srgbClr val="FF0000"/>
                          </a:solidFill>
                        </a:rPr>
                        <a:t>ENSEIGNEMENTS COMMUNS </a:t>
                      </a:r>
                      <a:r>
                        <a:rPr lang="fr-FR" sz="1600" dirty="0">
                          <a:solidFill>
                            <a:srgbClr val="FF0000"/>
                          </a:solidFill>
                        </a:rPr>
                        <a:t>:</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Philosophie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Histoire-géographie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LV1 et LV2 (enveloppe globalisée)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Éducation physique et sportive </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scientifique</a:t>
                      </a:r>
                    </a:p>
                    <a:p>
                      <a:pPr marL="285750" indent="-285750">
                        <a:buFont typeface="Arial" panose="020B0604020202020204" pitchFamily="34" charset="0"/>
                        <a:buChar char="•"/>
                      </a:pPr>
                      <a:r>
                        <a:rPr lang="fr-FR" sz="1600" b="0" kern="1200" dirty="0">
                          <a:solidFill>
                            <a:schemeClr val="lt1"/>
                          </a:solidFill>
                          <a:effectLst/>
                          <a:latin typeface="+mn-lt"/>
                          <a:ea typeface="+mn-ea"/>
                          <a:cs typeface="+mn-cs"/>
                        </a:rPr>
                        <a:t>Enseignement moral et civique</a:t>
                      </a:r>
                      <a:endParaRPr lang="fr-FR" sz="1600" b="0" dirty="0"/>
                    </a:p>
                  </a:txBody>
                  <a:tcPr marL="91439" marR="91439" marT="45710" marB="45710">
                    <a:solidFill>
                      <a:schemeClr val="accent5">
                        <a:lumMod val="60000"/>
                        <a:lumOff val="40000"/>
                      </a:schemeClr>
                    </a:solidFill>
                  </a:tcPr>
                </a:tc>
                <a:tc>
                  <a:txBody>
                    <a:bodyPr/>
                    <a:lstStyle/>
                    <a:p>
                      <a:endParaRPr lang="fr-FR" sz="1600" dirty="0"/>
                    </a:p>
                    <a:p>
                      <a:r>
                        <a:rPr lang="fr-FR" sz="1600" b="0" dirty="0"/>
                        <a:t>  4 h</a:t>
                      </a:r>
                    </a:p>
                    <a:p>
                      <a:r>
                        <a:rPr lang="fr-FR" sz="1600" b="0" dirty="0"/>
                        <a:t>  3 h</a:t>
                      </a:r>
                    </a:p>
                    <a:p>
                      <a:r>
                        <a:rPr lang="fr-FR" sz="1600" b="0" dirty="0"/>
                        <a:t>  4 h</a:t>
                      </a:r>
                    </a:p>
                    <a:p>
                      <a:r>
                        <a:rPr lang="fr-FR" sz="1600" b="0" dirty="0"/>
                        <a:t>  2 h</a:t>
                      </a:r>
                    </a:p>
                    <a:p>
                      <a:r>
                        <a:rPr lang="fr-FR" sz="1600" b="0" dirty="0"/>
                        <a:t>  2 h</a:t>
                      </a:r>
                    </a:p>
                    <a:p>
                      <a:r>
                        <a:rPr lang="fr-FR" sz="1600" b="0" dirty="0"/>
                        <a:t>18 h/an</a:t>
                      </a:r>
                    </a:p>
                  </a:txBody>
                  <a:tcPr marL="91439" marR="91439" marT="45710" marB="45710">
                    <a:solidFill>
                      <a:schemeClr val="accent5">
                        <a:lumMod val="60000"/>
                        <a:lumOff val="40000"/>
                      </a:schemeClr>
                    </a:solidFill>
                  </a:tcPr>
                </a:tc>
                <a:extLst>
                  <a:ext uri="{0D108BD9-81ED-4DB2-BD59-A6C34878D82A}">
                    <a16:rowId xmlns:a16="http://schemas.microsoft.com/office/drawing/2014/main" xmlns="" val="10000"/>
                  </a:ext>
                </a:extLst>
              </a:tr>
              <a:tr h="3627439">
                <a:tc>
                  <a:txBody>
                    <a:bodyPr/>
                    <a:lstStyle/>
                    <a:p>
                      <a:r>
                        <a:rPr lang="fr-FR" sz="2400" b="1" u="sng" dirty="0">
                          <a:solidFill>
                            <a:srgbClr val="FF0000"/>
                          </a:solidFill>
                        </a:rPr>
                        <a:t>2</a:t>
                      </a:r>
                      <a:r>
                        <a:rPr lang="fr-FR" sz="1600" b="1" u="sng" dirty="0">
                          <a:solidFill>
                            <a:srgbClr val="FF0000"/>
                          </a:solidFill>
                        </a:rPr>
                        <a:t> ENSEIGNEMENTS DE SPÉCIALITÉ</a:t>
                      </a:r>
                      <a:r>
                        <a:rPr lang="fr-FR" sz="1600" b="1" u="none" dirty="0">
                          <a:solidFill>
                            <a:srgbClr val="FF0000"/>
                          </a:solidFill>
                        </a:rPr>
                        <a:t> </a:t>
                      </a:r>
                      <a:r>
                        <a:rPr lang="fr-FR" sz="1400" dirty="0">
                          <a:solidFill>
                            <a:srgbClr val="FF0000"/>
                          </a:solidFill>
                        </a:rPr>
                        <a:t>parmi ceux choisis en 1</a:t>
                      </a:r>
                      <a:r>
                        <a:rPr lang="fr-FR" sz="1400" baseline="30000" dirty="0">
                          <a:solidFill>
                            <a:srgbClr val="FF0000"/>
                          </a:solidFill>
                        </a:rPr>
                        <a:t>re </a:t>
                      </a:r>
                      <a:r>
                        <a:rPr lang="fr-FR" sz="1400" dirty="0">
                          <a:solidFill>
                            <a:srgbClr val="FF0000"/>
                          </a:solidFill>
                        </a:rPr>
                        <a:t>:</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Arts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Biologie-écologie </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Histoire-géographie, géopolitique et sciences politiques</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Humanités, littérature et philosophie </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Langues, littératures et cultures étrangères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Littérature et LCA</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Mathématiques</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Numérique et sciences informatiques </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Physique-chimie</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Sciences de la vie et de la Terre </a:t>
                      </a:r>
                    </a:p>
                    <a:p>
                      <a:pPr marL="285750" indent="-285750">
                        <a:buFont typeface="Arial" panose="020B0604020202020204" pitchFamily="34" charset="0"/>
                        <a:buChar char="•"/>
                      </a:pPr>
                      <a:r>
                        <a:rPr lang="fr-FR" sz="1600" kern="1200" dirty="0">
                          <a:solidFill>
                            <a:schemeClr val="dk1"/>
                          </a:solidFill>
                          <a:effectLst/>
                          <a:latin typeface="+mn-lt"/>
                          <a:ea typeface="+mn-ea"/>
                          <a:cs typeface="+mn-cs"/>
                        </a:rPr>
                        <a:t>Sciences de l’ingénieur </a:t>
                      </a:r>
                    </a:p>
                    <a:p>
                      <a:pPr marL="285750" indent="-285750">
                        <a:buFont typeface="Arial" panose="020B0604020202020204" pitchFamily="34" charset="0"/>
                        <a:buChar char="•"/>
                      </a:pPr>
                      <a:r>
                        <a:rPr lang="fr-FR" sz="1600" b="1" kern="1200" dirty="0">
                          <a:solidFill>
                            <a:schemeClr val="dk1"/>
                          </a:solidFill>
                          <a:effectLst/>
                          <a:latin typeface="+mn-lt"/>
                          <a:ea typeface="+mn-ea"/>
                          <a:cs typeface="+mn-cs"/>
                        </a:rPr>
                        <a:t>Sciences économiques et sociales</a:t>
                      </a:r>
                      <a:endParaRPr lang="fr-FR" sz="1600" b="1" dirty="0"/>
                    </a:p>
                  </a:txBody>
                  <a:tcPr marL="91439" marR="91439" marT="45710" marB="45710"/>
                </a:tc>
                <a:tc>
                  <a:txBody>
                    <a:bodyPr/>
                    <a:lstStyle/>
                    <a:p>
                      <a:endParaRPr lang="fr-FR" sz="1600" dirty="0"/>
                    </a:p>
                    <a:p>
                      <a:r>
                        <a:rPr lang="fr-FR" sz="1600" dirty="0"/>
                        <a:t>  6 h</a:t>
                      </a:r>
                    </a:p>
                    <a:p>
                      <a:r>
                        <a:rPr lang="fr-FR" sz="1600" dirty="0"/>
                        <a:t>  6 h</a:t>
                      </a:r>
                    </a:p>
                    <a:p>
                      <a:r>
                        <a:rPr lang="fr-FR" sz="1600" dirty="0"/>
                        <a:t>  6 h</a:t>
                      </a:r>
                    </a:p>
                    <a:p>
                      <a:r>
                        <a:rPr lang="fr-FR" sz="1600" dirty="0"/>
                        <a:t>  6 h</a:t>
                      </a:r>
                    </a:p>
                    <a:p>
                      <a:r>
                        <a:rPr lang="fr-FR" sz="1600" dirty="0"/>
                        <a:t>  6 h </a:t>
                      </a:r>
                    </a:p>
                    <a:p>
                      <a:r>
                        <a:rPr lang="fr-FR" sz="1600" dirty="0"/>
                        <a:t>  6 h</a:t>
                      </a:r>
                    </a:p>
                    <a:p>
                      <a:r>
                        <a:rPr lang="fr-FR" sz="1600" dirty="0"/>
                        <a:t>  6 h</a:t>
                      </a:r>
                    </a:p>
                    <a:p>
                      <a:r>
                        <a:rPr lang="fr-FR" sz="1600" dirty="0"/>
                        <a:t>  6 h</a:t>
                      </a:r>
                    </a:p>
                    <a:p>
                      <a:r>
                        <a:rPr lang="fr-FR" sz="1600" dirty="0"/>
                        <a:t>  6 h</a:t>
                      </a:r>
                    </a:p>
                    <a:p>
                      <a:r>
                        <a:rPr lang="fr-FR" sz="1600" dirty="0"/>
                        <a:t>  6 h</a:t>
                      </a:r>
                    </a:p>
                    <a:p>
                      <a:r>
                        <a:rPr lang="fr-FR" sz="1600" dirty="0"/>
                        <a:t>  6 h</a:t>
                      </a:r>
                    </a:p>
                    <a:p>
                      <a:r>
                        <a:rPr lang="fr-FR" sz="1600" dirty="0"/>
                        <a:t>  6 h</a:t>
                      </a:r>
                    </a:p>
                  </a:txBody>
                  <a:tcPr marL="91439" marR="91439" marT="45710" marB="45710"/>
                </a:tc>
                <a:extLst>
                  <a:ext uri="{0D108BD9-81ED-4DB2-BD59-A6C34878D82A}">
                    <a16:rowId xmlns:a16="http://schemas.microsoft.com/office/drawing/2014/main" xmlns="" val="10001"/>
                  </a:ext>
                </a:extLst>
              </a:tr>
              <a:tr h="823077">
                <a:tc>
                  <a:txBody>
                    <a:bodyPr/>
                    <a:lstStyle/>
                    <a:p>
                      <a:r>
                        <a:rPr lang="fr-FR" sz="1600" kern="1200" dirty="0">
                          <a:solidFill>
                            <a:schemeClr val="dk1"/>
                          </a:solidFill>
                          <a:effectLst/>
                          <a:latin typeface="+mn-lt"/>
                          <a:ea typeface="+mn-ea"/>
                          <a:cs typeface="+mn-cs"/>
                        </a:rPr>
                        <a:t>Accompagnement personnalisé </a:t>
                      </a:r>
                    </a:p>
                    <a:p>
                      <a:r>
                        <a:rPr lang="fr-FR" sz="1600" kern="1200" dirty="0">
                          <a:solidFill>
                            <a:schemeClr val="dk1"/>
                          </a:solidFill>
                          <a:effectLst/>
                          <a:latin typeface="+mn-lt"/>
                          <a:ea typeface="+mn-ea"/>
                          <a:cs typeface="+mn-cs"/>
                        </a:rPr>
                        <a:t>Accompagnement au choix de l’orientation </a:t>
                      </a:r>
                    </a:p>
                    <a:p>
                      <a:r>
                        <a:rPr lang="fr-FR" sz="1600" kern="1200" dirty="0">
                          <a:solidFill>
                            <a:schemeClr val="dk1"/>
                          </a:solidFill>
                          <a:effectLst/>
                          <a:latin typeface="+mn-lt"/>
                          <a:ea typeface="+mn-ea"/>
                          <a:cs typeface="+mn-cs"/>
                        </a:rPr>
                        <a:t>Heures de vie de classe</a:t>
                      </a:r>
                      <a:endParaRPr lang="fr-FR" sz="1600" dirty="0"/>
                    </a:p>
                  </a:txBody>
                  <a:tcPr marL="91439" marR="91439" marT="45710" marB="45710"/>
                </a:tc>
                <a:tc>
                  <a:txBody>
                    <a:bodyPr/>
                    <a:lstStyle/>
                    <a:p>
                      <a:endParaRPr lang="fr-FR" sz="1800" dirty="0"/>
                    </a:p>
                    <a:p>
                      <a:r>
                        <a:rPr lang="fr-FR" sz="1600" dirty="0"/>
                        <a:t>54 h/an</a:t>
                      </a:r>
                    </a:p>
                  </a:txBody>
                  <a:tcPr marL="91439" marR="91439" marT="45710" marB="45710"/>
                </a:tc>
                <a:extLst>
                  <a:ext uri="{0D108BD9-81ED-4DB2-BD59-A6C34878D82A}">
                    <a16:rowId xmlns:a16="http://schemas.microsoft.com/office/drawing/2014/main" xmlns="" val="10002"/>
                  </a:ext>
                </a:extLst>
              </a:tr>
              <a:tr h="370739">
                <a:tc>
                  <a:txBody>
                    <a:bodyPr/>
                    <a:lstStyle/>
                    <a:p>
                      <a:r>
                        <a:rPr lang="fr-FR" sz="1600" i="1" dirty="0"/>
                        <a:t>+ éventuellement 2 enseignements optionnels</a:t>
                      </a:r>
                    </a:p>
                  </a:txBody>
                  <a:tcPr marL="91439" marR="91439" marT="45710" marB="45710"/>
                </a:tc>
                <a:tc>
                  <a:txBody>
                    <a:bodyPr/>
                    <a:lstStyle/>
                    <a:p>
                      <a:r>
                        <a:rPr lang="fr-FR" sz="1600" i="1" dirty="0"/>
                        <a:t> 3 h</a:t>
                      </a:r>
                    </a:p>
                  </a:txBody>
                  <a:tcPr marL="91439" marR="91439" marT="45710" marB="45710"/>
                </a:tc>
                <a:extLst>
                  <a:ext uri="{0D108BD9-81ED-4DB2-BD59-A6C34878D82A}">
                    <a16:rowId xmlns:a16="http://schemas.microsoft.com/office/drawing/2014/main" xmlns="" val="10003"/>
                  </a:ext>
                </a:extLst>
              </a:tr>
            </a:tbl>
          </a:graphicData>
        </a:graphic>
      </p:graphicFrame>
      <p:sp>
        <p:nvSpPr>
          <p:cNvPr id="8" name="Ellipse 7"/>
          <p:cNvSpPr/>
          <p:nvPr/>
        </p:nvSpPr>
        <p:spPr>
          <a:xfrm>
            <a:off x="3686175" y="663575"/>
            <a:ext cx="1336675" cy="5238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schemeClr val="lt1"/>
                </a:solidFill>
                <a:effectLst/>
                <a:uLnTx/>
                <a:uFillTx/>
                <a:latin typeface="+mn-lt"/>
                <a:ea typeface="+mn-ea"/>
                <a:cs typeface="+mn-cs"/>
              </a:rPr>
              <a:t>En 1</a:t>
            </a:r>
            <a:r>
              <a:rPr kumimoji="0" lang="fr-FR" sz="2000" b="1" i="0" u="none" strike="noStrike" kern="1200" cap="none" spc="0" normalizeH="0" baseline="30000" noProof="0" dirty="0">
                <a:ln>
                  <a:noFill/>
                </a:ln>
                <a:solidFill>
                  <a:schemeClr val="lt1"/>
                </a:solidFill>
                <a:effectLst/>
                <a:uLnTx/>
                <a:uFillTx/>
                <a:latin typeface="+mn-lt"/>
                <a:ea typeface="+mn-ea"/>
                <a:cs typeface="+mn-cs"/>
              </a:rPr>
              <a:t>re</a:t>
            </a:r>
          </a:p>
        </p:txBody>
      </p:sp>
      <p:sp>
        <p:nvSpPr>
          <p:cNvPr id="9" name="Ellipse 8"/>
          <p:cNvSpPr/>
          <p:nvPr/>
        </p:nvSpPr>
        <p:spPr>
          <a:xfrm>
            <a:off x="9901238" y="668338"/>
            <a:ext cx="1254125" cy="51911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schemeClr val="lt1"/>
                </a:solidFill>
                <a:effectLst/>
                <a:uLnTx/>
                <a:uFillTx/>
                <a:latin typeface="+mn-lt"/>
                <a:ea typeface="+mn-ea"/>
                <a:cs typeface="+mn-cs"/>
              </a:rPr>
              <a:t>En </a:t>
            </a:r>
            <a:r>
              <a:rPr kumimoji="0" lang="fr-FR" sz="2000" b="1" i="0" u="none" strike="noStrike" kern="1200" cap="none" spc="0" normalizeH="0" baseline="0" noProof="0" dirty="0" err="1">
                <a:ln>
                  <a:noFill/>
                </a:ln>
                <a:solidFill>
                  <a:schemeClr val="lt1"/>
                </a:solidFill>
                <a:effectLst/>
                <a:uLnTx/>
                <a:uFillTx/>
                <a:latin typeface="+mn-lt"/>
                <a:ea typeface="+mn-ea"/>
                <a:cs typeface="+mn-cs"/>
              </a:rPr>
              <a:t>T</a:t>
            </a:r>
            <a:r>
              <a:rPr kumimoji="0" lang="fr-FR" sz="2000" b="1" i="0" u="none" strike="noStrike" kern="1200" cap="none" spc="0" normalizeH="0" baseline="30000" noProof="0" dirty="0" err="1">
                <a:ln>
                  <a:noFill/>
                </a:ln>
                <a:solidFill>
                  <a:schemeClr val="lt1"/>
                </a:solidFill>
                <a:effectLst/>
                <a:uLnTx/>
                <a:uFillTx/>
                <a:latin typeface="+mn-lt"/>
                <a:ea typeface="+mn-ea"/>
                <a:cs typeface="+mn-cs"/>
              </a:rPr>
              <a:t>le</a:t>
            </a:r>
            <a:endParaRPr kumimoji="0" lang="fr-FR" sz="2000" b="1" i="0" u="none" strike="noStrike" kern="1200" cap="none" spc="0" normalizeH="0" baseline="30000" noProof="0" dirty="0">
              <a:ln>
                <a:noFill/>
              </a:ln>
              <a:solidFill>
                <a:schemeClr val="lt1"/>
              </a:solidFill>
              <a:effectLst/>
              <a:uLnTx/>
              <a:uFillTx/>
              <a:latin typeface="+mn-lt"/>
              <a:ea typeface="+mn-ea"/>
              <a:cs typeface="+mn-cs"/>
            </a:endParaRPr>
          </a:p>
        </p:txBody>
      </p:sp>
      <p:sp>
        <p:nvSpPr>
          <p:cNvPr id="10" name="ZoneTexte 9"/>
          <p:cNvSpPr txBox="1"/>
          <p:nvPr/>
        </p:nvSpPr>
        <p:spPr>
          <a:xfrm>
            <a:off x="8069263" y="11113"/>
            <a:ext cx="2498725" cy="461963"/>
          </a:xfrm>
          <a:prstGeom prst="rect">
            <a:avLst/>
          </a:prstGeom>
          <a:solidFill>
            <a:schemeClr val="bg2">
              <a:lumMod val="25000"/>
            </a:schemeClr>
          </a:solidFill>
        </p:spPr>
        <p:txBody>
          <a:bodyPr wrap="none">
            <a:spAutoFit/>
          </a:bodyPr>
          <a:lstStyle/>
          <a:p>
            <a:pPr marR="0" defTabSz="457200">
              <a:buClrTx/>
              <a:buSzTx/>
              <a:buFontTx/>
              <a:buNone/>
              <a:defRPr/>
            </a:pPr>
            <a:r>
              <a:rPr kumimoji="0" lang="fr-FR" sz="2400" b="1" kern="1200" cap="none" spc="0" normalizeH="0" baseline="0" noProof="0" dirty="0">
                <a:solidFill>
                  <a:schemeClr val="bg1"/>
                </a:solidFill>
                <a:latin typeface="Arial Black" panose="020B0A04020102020204" pitchFamily="34" charset="0"/>
                <a:ea typeface="+mn-ea"/>
                <a:cs typeface="+mn-cs"/>
              </a:rPr>
              <a:t>Voie générale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00000000-0000-0000-0000-000000000000}"/>
              </a:ext>
            </a:extLst>
          </p:cNvPr>
          <p:cNvPicPr>
            <a:picLocks noChangeAspect="1"/>
          </p:cNvPicPr>
          <p:nvPr/>
        </p:nvPicPr>
        <p:blipFill>
          <a:blip r:embed="rId3">
            <a:lum/>
            <a:alphaModFix/>
          </a:blip>
          <a:srcRect/>
          <a:stretch>
            <a:fillRect/>
          </a:stretch>
        </p:blipFill>
        <p:spPr>
          <a:xfrm>
            <a:off x="222840" y="177840"/>
            <a:ext cx="11182680" cy="7244280"/>
          </a:xfrm>
          <a:prstGeom prst="rect">
            <a:avLst/>
          </a:prstGeom>
          <a:noFill/>
          <a:ln>
            <a:noFill/>
          </a:ln>
        </p:spPr>
      </p:pic>
    </p:spTree>
    <p:extLst>
      <p:ext uri="{BB962C8B-B14F-4D97-AF65-F5344CB8AC3E}">
        <p14:creationId xmlns:p14="http://schemas.microsoft.com/office/powerpoint/2010/main" val="3764729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1204913" y="1722438"/>
          <a:ext cx="9629775" cy="3879850"/>
        </p:xfrm>
        <a:graphic>
          <a:graphicData uri="http://schemas.openxmlformats.org/drawingml/2006/table">
            <a:tbl>
              <a:tblPr firstRow="1" bandRow="1">
                <a:tableStyleId>{5C22544A-7EE6-4342-B048-85BDC9FD1C3A}</a:tableStyleId>
              </a:tblPr>
              <a:tblGrid>
                <a:gridCol w="7486436">
                  <a:extLst>
                    <a:ext uri="{9D8B030D-6E8A-4147-A177-3AD203B41FA5}">
                      <a16:colId xmlns:a16="http://schemas.microsoft.com/office/drawing/2014/main" xmlns="" val="20000"/>
                    </a:ext>
                  </a:extLst>
                </a:gridCol>
                <a:gridCol w="2143339">
                  <a:extLst>
                    <a:ext uri="{9D8B030D-6E8A-4147-A177-3AD203B41FA5}">
                      <a16:colId xmlns:a16="http://schemas.microsoft.com/office/drawing/2014/main" xmlns="" val="20001"/>
                    </a:ext>
                  </a:extLst>
                </a:gridCol>
              </a:tblGrid>
              <a:tr h="2093015">
                <a:tc>
                  <a:txBody>
                    <a:bodyPr/>
                    <a:lstStyle/>
                    <a:p>
                      <a:r>
                        <a:rPr lang="fr-FR" sz="1600" u="sng" dirty="0">
                          <a:solidFill>
                            <a:srgbClr val="FF0000"/>
                          </a:solidFill>
                        </a:rPr>
                        <a:t>ENSEIGNEMENTS COMMUNS </a:t>
                      </a:r>
                      <a:r>
                        <a:rPr lang="fr-FR" sz="1600" dirty="0">
                          <a:solidFill>
                            <a:srgbClr val="FF0000"/>
                          </a:solidFill>
                        </a:rPr>
                        <a:t>:</a:t>
                      </a:r>
                    </a:p>
                    <a:p>
                      <a:r>
                        <a:rPr lang="fr-FR" sz="1600" b="0" dirty="0"/>
                        <a:t>Français</a:t>
                      </a:r>
                    </a:p>
                    <a:p>
                      <a:r>
                        <a:rPr lang="fr-FR" sz="1600" b="0" dirty="0"/>
                        <a:t>Philosophie</a:t>
                      </a:r>
                    </a:p>
                    <a:p>
                      <a:r>
                        <a:rPr lang="fr-FR" sz="1600" b="0" dirty="0"/>
                        <a:t>Histoire-géographie</a:t>
                      </a:r>
                    </a:p>
                    <a:p>
                      <a:r>
                        <a:rPr lang="fr-FR" sz="1600" b="0" dirty="0"/>
                        <a:t>Enseignement moral et civique</a:t>
                      </a:r>
                    </a:p>
                    <a:p>
                      <a:r>
                        <a:rPr lang="fr-FR" sz="1600" b="0" dirty="0"/>
                        <a:t>Mathématiques</a:t>
                      </a:r>
                    </a:p>
                    <a:p>
                      <a:r>
                        <a:rPr lang="fr-FR" sz="1600" b="0" dirty="0"/>
                        <a:t>LV1 et LV2</a:t>
                      </a:r>
                    </a:p>
                    <a:p>
                      <a:r>
                        <a:rPr lang="fr-FR" sz="1600" b="0" dirty="0"/>
                        <a:t>Éducation physique et sportive</a:t>
                      </a:r>
                    </a:p>
                  </a:txBody>
                  <a:tcPr marL="91423" marR="91423" marT="45685" marB="45685">
                    <a:solidFill>
                      <a:schemeClr val="accent5">
                        <a:lumMod val="60000"/>
                        <a:lumOff val="40000"/>
                      </a:schemeClr>
                    </a:solidFill>
                  </a:tcPr>
                </a:tc>
                <a:tc>
                  <a:txBody>
                    <a:bodyPr/>
                    <a:lstStyle/>
                    <a:p>
                      <a:endParaRPr lang="fr-FR" sz="1600" dirty="0"/>
                    </a:p>
                    <a:p>
                      <a:r>
                        <a:rPr lang="fr-FR" sz="1600" b="0" dirty="0"/>
                        <a:t>  3 h en 1</a:t>
                      </a:r>
                      <a:r>
                        <a:rPr lang="fr-FR" sz="1600" b="0" baseline="30000" dirty="0"/>
                        <a:t>re</a:t>
                      </a:r>
                      <a:endParaRPr lang="fr-FR" sz="1600" b="0" dirty="0"/>
                    </a:p>
                    <a:p>
                      <a:pPr marL="0" marR="0" indent="0" algn="l" defTabSz="914400" rtl="0" eaLnBrk="1" fontAlgn="auto" latinLnBrk="0" hangingPunct="1">
                        <a:lnSpc>
                          <a:spcPct val="100000"/>
                        </a:lnSpc>
                        <a:spcBef>
                          <a:spcPts val="0"/>
                        </a:spcBef>
                        <a:spcAft>
                          <a:spcPts val="0"/>
                        </a:spcAft>
                        <a:buClrTx/>
                        <a:buSzTx/>
                        <a:buFontTx/>
                        <a:buNone/>
                        <a:defRPr/>
                      </a:pPr>
                      <a:r>
                        <a:rPr lang="fr-FR" sz="1600" b="0" dirty="0"/>
                        <a:t>  2 h en </a:t>
                      </a:r>
                      <a:r>
                        <a:rPr lang="fr-FR" sz="1600" b="0" dirty="0" err="1"/>
                        <a:t>T</a:t>
                      </a:r>
                      <a:r>
                        <a:rPr lang="fr-FR" sz="1600" b="0" baseline="30000" dirty="0" err="1"/>
                        <a:t>le</a:t>
                      </a:r>
                      <a:endParaRPr lang="fr-FR" sz="1600" b="0" dirty="0"/>
                    </a:p>
                    <a:p>
                      <a:r>
                        <a:rPr lang="fr-FR" sz="1600" b="0" dirty="0"/>
                        <a:t>  1 h 30</a:t>
                      </a:r>
                    </a:p>
                    <a:p>
                      <a:r>
                        <a:rPr lang="fr-FR" sz="1600" b="0" dirty="0"/>
                        <a:t>18 h/an</a:t>
                      </a:r>
                    </a:p>
                    <a:p>
                      <a:r>
                        <a:rPr lang="fr-FR" sz="1600" b="0" dirty="0"/>
                        <a:t>  3 h</a:t>
                      </a:r>
                    </a:p>
                    <a:p>
                      <a:r>
                        <a:rPr lang="fr-FR" sz="1600" b="0" dirty="0"/>
                        <a:t>  4 h</a:t>
                      </a:r>
                    </a:p>
                    <a:p>
                      <a:r>
                        <a:rPr lang="fr-FR" sz="1600" b="0" dirty="0"/>
                        <a:t>  2 h</a:t>
                      </a:r>
                    </a:p>
                  </a:txBody>
                  <a:tcPr marL="91423" marR="91423" marT="45685" marB="45685">
                    <a:solidFill>
                      <a:schemeClr val="accent5">
                        <a:lumMod val="60000"/>
                        <a:lumOff val="40000"/>
                      </a:schemeClr>
                    </a:solidFill>
                  </a:tcPr>
                </a:tc>
                <a:extLst>
                  <a:ext uri="{0D108BD9-81ED-4DB2-BD59-A6C34878D82A}">
                    <a16:rowId xmlns:a16="http://schemas.microsoft.com/office/drawing/2014/main" xmlns="" val="10000"/>
                  </a:ext>
                </a:extLst>
              </a:tr>
              <a:tr h="889240">
                <a:tc>
                  <a:txBody>
                    <a:bodyPr/>
                    <a:lstStyle/>
                    <a:p>
                      <a:r>
                        <a:rPr lang="fr-FR" sz="1600" kern="1200" dirty="0">
                          <a:solidFill>
                            <a:schemeClr val="dk1"/>
                          </a:solidFill>
                          <a:effectLst/>
                          <a:latin typeface="+mn-lt"/>
                          <a:ea typeface="+mn-ea"/>
                          <a:cs typeface="+mn-cs"/>
                        </a:rPr>
                        <a:t>Accompagnement personnalisé</a:t>
                      </a:r>
                    </a:p>
                    <a:p>
                      <a:r>
                        <a:rPr lang="fr-FR" sz="1600" kern="1200" dirty="0">
                          <a:solidFill>
                            <a:schemeClr val="dk1"/>
                          </a:solidFill>
                          <a:effectLst/>
                          <a:latin typeface="+mn-lt"/>
                          <a:ea typeface="+mn-ea"/>
                          <a:cs typeface="+mn-cs"/>
                        </a:rPr>
                        <a:t>Accompagnement au choix de l’orientation</a:t>
                      </a:r>
                    </a:p>
                    <a:p>
                      <a:r>
                        <a:rPr lang="fr-FR" sz="1600" kern="1200" dirty="0">
                          <a:solidFill>
                            <a:schemeClr val="dk1"/>
                          </a:solidFill>
                          <a:effectLst/>
                          <a:latin typeface="+mn-lt"/>
                          <a:ea typeface="+mn-ea"/>
                          <a:cs typeface="+mn-cs"/>
                        </a:rPr>
                        <a:t>Heures de vie de classe</a:t>
                      </a:r>
                      <a:endParaRPr lang="fr-FR" sz="1600" dirty="0"/>
                    </a:p>
                  </a:txBody>
                  <a:tcPr marL="91423" marR="91423" marT="45685" marB="45685"/>
                </a:tc>
                <a:tc>
                  <a:txBody>
                    <a:bodyPr/>
                    <a:lstStyle/>
                    <a:p>
                      <a:endParaRPr lang="fr-FR" sz="1600" dirty="0"/>
                    </a:p>
                    <a:p>
                      <a:r>
                        <a:rPr lang="fr-FR" sz="1600" dirty="0"/>
                        <a:t>54 h/an</a:t>
                      </a:r>
                    </a:p>
                  </a:txBody>
                  <a:tcPr marL="91423" marR="91423" marT="45685" marB="45685"/>
                </a:tc>
                <a:extLst>
                  <a:ext uri="{0D108BD9-81ED-4DB2-BD59-A6C34878D82A}">
                    <a16:rowId xmlns:a16="http://schemas.microsoft.com/office/drawing/2014/main" xmlns="" val="10001"/>
                  </a:ext>
                </a:extLst>
              </a:tr>
              <a:tr h="440465">
                <a:tc>
                  <a:txBody>
                    <a:bodyPr/>
                    <a:lstStyle/>
                    <a:p>
                      <a:r>
                        <a:rPr lang="fr-FR" sz="1600" b="1" dirty="0">
                          <a:solidFill>
                            <a:srgbClr val="FF0000"/>
                          </a:solidFill>
                        </a:rPr>
                        <a:t>+ 3 spécialités en 1</a:t>
                      </a:r>
                      <a:r>
                        <a:rPr lang="fr-FR" sz="1600" b="1" baseline="30000" dirty="0">
                          <a:solidFill>
                            <a:srgbClr val="FF0000"/>
                          </a:solidFill>
                        </a:rPr>
                        <a:t>re</a:t>
                      </a:r>
                      <a:r>
                        <a:rPr lang="fr-FR" sz="1600" b="1" dirty="0">
                          <a:solidFill>
                            <a:srgbClr val="FF0000"/>
                          </a:solidFill>
                        </a:rPr>
                        <a:t> et 2 spécialités en </a:t>
                      </a:r>
                      <a:r>
                        <a:rPr lang="fr-FR" sz="1600" b="1" dirty="0" err="1">
                          <a:solidFill>
                            <a:srgbClr val="FF0000"/>
                          </a:solidFill>
                        </a:rPr>
                        <a:t>T</a:t>
                      </a:r>
                      <a:r>
                        <a:rPr lang="fr-FR" sz="1600" b="1" baseline="30000" dirty="0" err="1">
                          <a:solidFill>
                            <a:srgbClr val="FF0000"/>
                          </a:solidFill>
                        </a:rPr>
                        <a:t>le</a:t>
                      </a:r>
                      <a:r>
                        <a:rPr lang="fr-FR" sz="1600" b="1" dirty="0">
                          <a:solidFill>
                            <a:srgbClr val="FF0000"/>
                          </a:solidFill>
                        </a:rPr>
                        <a:t> (v</a:t>
                      </a:r>
                      <a:r>
                        <a:rPr lang="fr-FR" sz="1600" b="1" i="1" dirty="0">
                          <a:solidFill>
                            <a:srgbClr val="FF0000"/>
                          </a:solidFill>
                        </a:rPr>
                        <a:t>oir tableau suivant)</a:t>
                      </a:r>
                    </a:p>
                  </a:txBody>
                  <a:tcPr marL="91423" marR="91423" marT="45685" marB="45685"/>
                </a:tc>
                <a:tc>
                  <a:txBody>
                    <a:bodyPr/>
                    <a:lstStyle/>
                    <a:p>
                      <a:endParaRPr lang="fr-FR" sz="1600" dirty="0"/>
                    </a:p>
                  </a:txBody>
                  <a:tcPr marL="91423" marR="91423" marT="45685" marB="45685"/>
                </a:tc>
                <a:extLst>
                  <a:ext uri="{0D108BD9-81ED-4DB2-BD59-A6C34878D82A}">
                    <a16:rowId xmlns:a16="http://schemas.microsoft.com/office/drawing/2014/main" xmlns="" val="10002"/>
                  </a:ext>
                </a:extLst>
              </a:tr>
              <a:tr h="457130">
                <a:tc>
                  <a:txBody>
                    <a:bodyPr/>
                    <a:lstStyle/>
                    <a:p>
                      <a:r>
                        <a:rPr lang="fr-FR" sz="1600" i="1" dirty="0"/>
                        <a:t>+ éventuellement des enseignements optionnels selon la série</a:t>
                      </a:r>
                    </a:p>
                  </a:txBody>
                  <a:tcPr marL="91423" marR="91423" marT="45685" marB="45685"/>
                </a:tc>
                <a:tc>
                  <a:txBody>
                    <a:bodyPr/>
                    <a:lstStyle/>
                    <a:p>
                      <a:endParaRPr lang="fr-FR" sz="2400" dirty="0"/>
                    </a:p>
                  </a:txBody>
                  <a:tcPr marL="91423" marR="91423" marT="45685" marB="45685"/>
                </a:tc>
                <a:extLst>
                  <a:ext uri="{0D108BD9-81ED-4DB2-BD59-A6C34878D82A}">
                    <a16:rowId xmlns:a16="http://schemas.microsoft.com/office/drawing/2014/main" xmlns="" val="10003"/>
                  </a:ext>
                </a:extLst>
              </a:tr>
            </a:tbl>
          </a:graphicData>
        </a:graphic>
      </p:graphicFrame>
      <p:sp>
        <p:nvSpPr>
          <p:cNvPr id="30739" name="Rectangle 3"/>
          <p:cNvSpPr/>
          <p:nvPr/>
        </p:nvSpPr>
        <p:spPr>
          <a:xfrm>
            <a:off x="1204913" y="1236663"/>
            <a:ext cx="10987087" cy="461962"/>
          </a:xfrm>
          <a:prstGeom prst="rect">
            <a:avLst/>
          </a:prstGeom>
          <a:noFill/>
          <a:ln w="9525">
            <a:noFill/>
          </a:ln>
        </p:spPr>
        <p:txBody>
          <a:bodyPr>
            <a:spAutoFit/>
          </a:bodyPr>
          <a:lstStyle/>
          <a:p>
            <a:pPr eaLnBrk="1" hangingPunct="1"/>
            <a:r>
              <a:rPr lang="fr-FR" altLang="fr-FR" sz="2400" b="1" dirty="0">
                <a:solidFill>
                  <a:srgbClr val="FF0000"/>
                </a:solidFill>
                <a:latin typeface="Calibri" panose="020F0502020204030204" pitchFamily="34" charset="0"/>
                <a:cs typeface="Arial" panose="020B0604020202020204" pitchFamily="34" charset="0"/>
              </a:rPr>
              <a:t>HORAIRES DU CYCLE TERMINAL DE LA VOIE TECHNOLOGIQUE</a:t>
            </a:r>
            <a:endParaRPr lang="fr-FR" altLang="fr-FR" sz="2400" b="1" dirty="0">
              <a:solidFill>
                <a:srgbClr val="FF0000"/>
              </a:solidFill>
              <a:latin typeface="Calibri" panose="020F0502020204030204" pitchFamily="34" charset="0"/>
              <a:ea typeface="Arial" panose="020B0604020202020204" pitchFamily="34" charset="0"/>
            </a:endParaRPr>
          </a:p>
        </p:txBody>
      </p:sp>
      <p:sp>
        <p:nvSpPr>
          <p:cNvPr id="30740"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17</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
        <p:nvSpPr>
          <p:cNvPr id="6" name="ZoneTexte 5"/>
          <p:cNvSpPr txBox="1"/>
          <p:nvPr/>
        </p:nvSpPr>
        <p:spPr>
          <a:xfrm>
            <a:off x="8069263" y="11113"/>
            <a:ext cx="4065588" cy="523875"/>
          </a:xfrm>
          <a:prstGeom prst="rect">
            <a:avLst/>
          </a:prstGeom>
          <a:solidFill>
            <a:schemeClr val="bg2">
              <a:lumMod val="25000"/>
            </a:schemeClr>
          </a:solidFill>
        </p:spPr>
        <p:txBody>
          <a:bodyPr wrap="none">
            <a:spAutoFit/>
          </a:bodyPr>
          <a:lstStyle/>
          <a:p>
            <a:pPr marR="0" defTabSz="457200">
              <a:buClrTx/>
              <a:buSzTx/>
              <a:buFontTx/>
              <a:buNone/>
              <a:defRPr/>
            </a:pPr>
            <a:r>
              <a:rPr kumimoji="0" lang="fr-FR" sz="2800" b="1" kern="1200" cap="none" spc="0" normalizeH="0" baseline="0" noProof="0" dirty="0">
                <a:solidFill>
                  <a:schemeClr val="bg1"/>
                </a:solidFill>
                <a:latin typeface="Arial Black" panose="020B0A04020102020204" pitchFamily="34" charset="0"/>
                <a:ea typeface="+mn-ea"/>
                <a:cs typeface="+mn-cs"/>
              </a:rPr>
              <a:t>Voie technologique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ustomShape 1"/>
          <p:cNvSpPr/>
          <p:nvPr/>
        </p:nvSpPr>
        <p:spPr>
          <a:xfrm>
            <a:off x="4452938" y="2786063"/>
            <a:ext cx="3286125" cy="2071688"/>
          </a:xfrm>
          <a:prstGeom prst="ellipse">
            <a:avLst/>
          </a:prstGeom>
          <a:solidFill>
            <a:schemeClr val="bg2">
              <a:lumMod val="50000"/>
            </a:schemeClr>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1" i="0" u="none" strike="noStrike" kern="1200" cap="none" spc="-1" normalizeH="0" baseline="0" noProof="0">
                <a:ln>
                  <a:noFill/>
                </a:ln>
                <a:solidFill>
                  <a:srgbClr val="FFFFFF"/>
                </a:solidFill>
                <a:effectLst/>
                <a:uLnTx/>
                <a:uFillTx/>
                <a:latin typeface="Calibri" panose="020F0502020204030204"/>
                <a:ea typeface="+mn-ea"/>
                <a:cs typeface="+mn-cs"/>
              </a:rPr>
              <a:t>Matières générales</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1" i="0" u="none" strike="noStrike" kern="1200" cap="none" spc="-1" normalizeH="0" baseline="0" noProof="0">
                <a:ln>
                  <a:noFill/>
                </a:ln>
                <a:solidFill>
                  <a:srgbClr val="FFFFFF"/>
                </a:solidFill>
                <a:effectLst/>
                <a:uLnTx/>
                <a:uFillTx/>
                <a:latin typeface="Calibri" panose="020F0502020204030204"/>
                <a:ea typeface="+mn-ea"/>
                <a:cs typeface="+mn-cs"/>
              </a:rPr>
              <a:t>Un grand domaine </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1" i="0" u="none" strike="noStrike" kern="1200" cap="none" spc="-1" normalizeH="0" baseline="0" noProof="0">
                <a:ln>
                  <a:noFill/>
                </a:ln>
                <a:solidFill>
                  <a:srgbClr val="FFFFFF"/>
                </a:solidFill>
                <a:effectLst/>
                <a:uLnTx/>
                <a:uFillTx/>
                <a:latin typeface="Calibri" panose="020F0502020204030204"/>
                <a:ea typeface="+mn-ea"/>
                <a:cs typeface="+mn-cs"/>
              </a:rPr>
              <a:t>Cas concrets</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1" i="0" u="none" strike="noStrike" kern="1200" cap="none" spc="-1" normalizeH="0" baseline="0" noProof="0">
                <a:ln>
                  <a:noFill/>
                </a:ln>
                <a:solidFill>
                  <a:srgbClr val="FFFFFF"/>
                </a:solidFill>
                <a:effectLst/>
                <a:uLnTx/>
                <a:uFillTx/>
                <a:latin typeface="Calibri" panose="020F0502020204030204"/>
                <a:ea typeface="+mn-ea"/>
                <a:cs typeface="+mn-cs"/>
              </a:rPr>
              <a:t>Projet</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39" name="CustomShape 3"/>
          <p:cNvSpPr/>
          <p:nvPr/>
        </p:nvSpPr>
        <p:spPr>
          <a:xfrm>
            <a:off x="7953375" y="930275"/>
            <a:ext cx="2514600" cy="1600200"/>
          </a:xfrm>
          <a:prstGeom prst="roundRect">
            <a:avLst>
              <a:gd name="adj" fmla="val 12699"/>
            </a:avLst>
          </a:prstGeom>
          <a:solidFill>
            <a:schemeClr val="accent4">
              <a:lumMod val="75000"/>
            </a:schemeClr>
          </a:solidFill>
          <a:ln w="9360">
            <a:solidFill>
              <a:schemeClr val="accent4">
                <a:lumMod val="75000"/>
              </a:schemeClr>
            </a:solidFill>
            <a:round/>
          </a:ln>
        </p:spPr>
        <p:style>
          <a:lnRef idx="0">
            <a:scrgbClr r="0" g="0" b="0"/>
          </a:lnRef>
          <a:fillRef idx="0">
            <a:scrgbClr r="0" g="0" b="0"/>
          </a:fillRef>
          <a:effectRef idx="0">
            <a:scrgbClr r="0" g="0" b="0"/>
          </a:effectRef>
          <a:fontRef idx="minor"/>
        </p:style>
      </p:sp>
      <p:sp>
        <p:nvSpPr>
          <p:cNvPr id="340" name="CustomShape 4"/>
          <p:cNvSpPr/>
          <p:nvPr/>
        </p:nvSpPr>
        <p:spPr>
          <a:xfrm>
            <a:off x="7953375" y="3141663"/>
            <a:ext cx="2514600" cy="1600200"/>
          </a:xfrm>
          <a:prstGeom prst="roundRect">
            <a:avLst>
              <a:gd name="adj" fmla="val 12699"/>
            </a:avLst>
          </a:prstGeom>
          <a:solidFill>
            <a:schemeClr val="accent2">
              <a:lumMod val="50000"/>
            </a:schemeClr>
          </a:solidFill>
          <a:ln w="9360">
            <a:noFill/>
          </a:ln>
        </p:spPr>
        <p:style>
          <a:lnRef idx="0">
            <a:scrgbClr r="0" g="0" b="0"/>
          </a:lnRef>
          <a:fillRef idx="0">
            <a:scrgbClr r="0" g="0" b="0"/>
          </a:fillRef>
          <a:effectRef idx="0">
            <a:scrgbClr r="0" g="0" b="0"/>
          </a:effectRef>
          <a:fontRef idx="minor"/>
        </p:style>
      </p:sp>
      <p:sp>
        <p:nvSpPr>
          <p:cNvPr id="341" name="CustomShape 5"/>
          <p:cNvSpPr/>
          <p:nvPr/>
        </p:nvSpPr>
        <p:spPr>
          <a:xfrm>
            <a:off x="1717675" y="5068888"/>
            <a:ext cx="2289175" cy="1600200"/>
          </a:xfrm>
          <a:prstGeom prst="roundRect">
            <a:avLst>
              <a:gd name="adj" fmla="val 12699"/>
            </a:avLst>
          </a:prstGeom>
          <a:solidFill>
            <a:schemeClr val="accent1">
              <a:lumMod val="75000"/>
            </a:schemeClr>
          </a:solidFill>
          <a:ln w="9360">
            <a:noFill/>
          </a:ln>
        </p:spPr>
        <p:style>
          <a:lnRef idx="0">
            <a:scrgbClr r="0" g="0" b="0"/>
          </a:lnRef>
          <a:fillRef idx="0">
            <a:scrgbClr r="0" g="0" b="0"/>
          </a:fillRef>
          <a:effectRef idx="0">
            <a:scrgbClr r="0" g="0" b="0"/>
          </a:effectRef>
          <a:fontRef idx="minor"/>
        </p:style>
      </p:sp>
      <p:sp>
        <p:nvSpPr>
          <p:cNvPr id="342" name="CustomShape 6"/>
          <p:cNvSpPr/>
          <p:nvPr/>
        </p:nvSpPr>
        <p:spPr>
          <a:xfrm>
            <a:off x="8029575" y="1357313"/>
            <a:ext cx="2292350"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43" name="CustomShape 7"/>
          <p:cNvSpPr/>
          <p:nvPr/>
        </p:nvSpPr>
        <p:spPr>
          <a:xfrm>
            <a:off x="4770438" y="5068888"/>
            <a:ext cx="2422525" cy="1571625"/>
          </a:xfrm>
          <a:prstGeom prst="roundRect">
            <a:avLst>
              <a:gd name="adj" fmla="val 12699"/>
            </a:avLst>
          </a:prstGeom>
          <a:gradFill>
            <a:gsLst>
              <a:gs pos="0">
                <a:schemeClr val="hlink">
                  <a:gamma/>
                  <a:shade val="79216"/>
                  <a:invGamma/>
                </a:schemeClr>
              </a:gs>
              <a:gs pos="100000">
                <a:schemeClr val="hlink"/>
              </a:gs>
            </a:gsLst>
            <a:lin ang="5400000"/>
          </a:gradFill>
          <a:ln w="9360">
            <a:noFill/>
          </a:ln>
        </p:spPr>
        <p:style>
          <a:lnRef idx="0">
            <a:scrgbClr r="0" g="0" b="0"/>
          </a:lnRef>
          <a:fillRef idx="0">
            <a:scrgbClr r="0" g="0" b="0"/>
          </a:fillRef>
          <a:effectRef idx="0">
            <a:scrgbClr r="0" g="0" b="0"/>
          </a:effectRef>
          <a:fontRef idx="minor"/>
        </p:style>
      </p:sp>
      <p:sp>
        <p:nvSpPr>
          <p:cNvPr id="344" name="CustomShape 8"/>
          <p:cNvSpPr/>
          <p:nvPr/>
        </p:nvSpPr>
        <p:spPr>
          <a:xfrm>
            <a:off x="8005763" y="3571875"/>
            <a:ext cx="2355850"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45" name="CustomShape 9"/>
          <p:cNvSpPr/>
          <p:nvPr/>
        </p:nvSpPr>
        <p:spPr>
          <a:xfrm>
            <a:off x="8418513" y="3143250"/>
            <a:ext cx="1614488"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a:ln>
                  <a:noFill/>
                </a:ln>
                <a:solidFill>
                  <a:srgbClr val="FFFFFF"/>
                </a:solidFill>
                <a:effectLst/>
                <a:uLnTx/>
                <a:uFillTx/>
                <a:latin typeface="Calibri" panose="020F0502020204030204"/>
                <a:ea typeface="+mn-ea"/>
                <a:cs typeface="+mn-cs"/>
              </a:rPr>
              <a:t>Bac STL</a:t>
            </a:r>
            <a:endParaRPr kumimoji="0" lang="fr-FR" sz="20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46" name="CustomShape 10"/>
          <p:cNvSpPr/>
          <p:nvPr/>
        </p:nvSpPr>
        <p:spPr>
          <a:xfrm>
            <a:off x="8075613" y="3714750"/>
            <a:ext cx="2265363" cy="912813"/>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 de Laboratoire</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48" name="CustomShape 12"/>
          <p:cNvSpPr/>
          <p:nvPr/>
        </p:nvSpPr>
        <p:spPr>
          <a:xfrm>
            <a:off x="8359775" y="1011238"/>
            <a:ext cx="1571625"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a:ln>
                  <a:noFill/>
                </a:ln>
                <a:solidFill>
                  <a:srgbClr val="FFFFFF"/>
                </a:solidFill>
                <a:effectLst/>
                <a:uLnTx/>
                <a:uFillTx/>
                <a:latin typeface="Calibri" panose="020F0502020204030204"/>
                <a:ea typeface="+mn-ea"/>
                <a:cs typeface="+mn-cs"/>
              </a:rPr>
              <a:t>Bac STI2D</a:t>
            </a:r>
            <a:endParaRPr kumimoji="0" lang="fr-FR" sz="20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49" name="CustomShape 13"/>
          <p:cNvSpPr/>
          <p:nvPr/>
        </p:nvSpPr>
        <p:spPr>
          <a:xfrm>
            <a:off x="8101013" y="1406525"/>
            <a:ext cx="2203450" cy="82073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6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 de l’Industrie et du Développement Durable</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50" name="CustomShape 14"/>
          <p:cNvSpPr/>
          <p:nvPr/>
        </p:nvSpPr>
        <p:spPr>
          <a:xfrm>
            <a:off x="4770438" y="908050"/>
            <a:ext cx="2311400" cy="1600200"/>
          </a:xfrm>
          <a:prstGeom prst="roundRect">
            <a:avLst>
              <a:gd name="adj" fmla="val 12699"/>
            </a:avLst>
          </a:prstGeom>
          <a:solidFill>
            <a:srgbClr val="FF9933"/>
          </a:solidFill>
          <a:ln w="9360">
            <a:noFill/>
          </a:ln>
        </p:spPr>
        <p:style>
          <a:lnRef idx="0">
            <a:scrgbClr r="0" g="0" b="0"/>
          </a:lnRef>
          <a:fillRef idx="0">
            <a:scrgbClr r="0" g="0" b="0"/>
          </a:fillRef>
          <a:effectRef idx="0">
            <a:scrgbClr r="0" g="0" b="0"/>
          </a:effectRef>
          <a:fontRef idx="minor"/>
        </p:style>
      </p:sp>
      <p:sp>
        <p:nvSpPr>
          <p:cNvPr id="351" name="CustomShape 15"/>
          <p:cNvSpPr/>
          <p:nvPr/>
        </p:nvSpPr>
        <p:spPr>
          <a:xfrm>
            <a:off x="4868863" y="1339850"/>
            <a:ext cx="2051050"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52" name="CustomShape 16"/>
          <p:cNvSpPr/>
          <p:nvPr/>
        </p:nvSpPr>
        <p:spPr>
          <a:xfrm rot="10486200">
            <a:off x="4064000" y="2759075"/>
            <a:ext cx="3282950" cy="2214563"/>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hlink">
                  <a:gamma/>
                  <a:shade val="0"/>
                  <a:invGamma/>
                </a:schemeClr>
              </a:gs>
              <a:gs pos="100000">
                <a:schemeClr val="hlink"/>
              </a:gs>
            </a:gsLst>
            <a:lin ang="17526000"/>
          </a:gradFill>
          <a:ln w="9360">
            <a:noFill/>
          </a:ln>
          <a:scene3d>
            <a:camera prst="legacyObliqueTopRight"/>
            <a:lightRig rig="legacyFlat3" dir="b"/>
          </a:scene3d>
          <a:sp3d extrusionH="176200" prstMaterial="legacyMatte">
            <a:bevelT w="13500" h="13500" prst="angle"/>
            <a:bevelB w="13500" h="13500" prst="angle"/>
            <a:extrusionClr>
              <a:schemeClr val="hlink"/>
            </a:extrusionClr>
          </a:sp3d>
        </p:spPr>
        <p:style>
          <a:lnRef idx="0">
            <a:scrgbClr r="0" g="0" b="0"/>
          </a:lnRef>
          <a:fillRef idx="0">
            <a:scrgbClr r="0" g="0" b="0"/>
          </a:fillRef>
          <a:effectRef idx="0">
            <a:scrgbClr r="0" g="0" b="0"/>
          </a:effectRef>
          <a:fontRef idx="minor"/>
        </p:style>
      </p:sp>
      <p:sp>
        <p:nvSpPr>
          <p:cNvPr id="353" name="CustomShape 17"/>
          <p:cNvSpPr/>
          <p:nvPr/>
        </p:nvSpPr>
        <p:spPr>
          <a:xfrm rot="17056200">
            <a:off x="4246563" y="2341563"/>
            <a:ext cx="2386013" cy="3049588"/>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accent1">
                  <a:gamma/>
                  <a:shade val="0"/>
                  <a:invGamma/>
                </a:schemeClr>
              </a:gs>
              <a:gs pos="100000">
                <a:schemeClr val="accent1"/>
              </a:gs>
            </a:gsLst>
            <a:lin ang="12126000"/>
          </a:gradFill>
          <a:ln w="9360">
            <a:noFill/>
          </a:ln>
          <a:scene3d>
            <a:camera prst="legacyObliqueTopRight"/>
            <a:lightRig rig="legacyFlat3" dir="b"/>
          </a:scene3d>
          <a:sp3d extrusionH="176200" prstMaterial="legacyMatte">
            <a:bevelT w="13500" h="13500" prst="angle"/>
            <a:bevelB w="13500" h="13500" prst="angle"/>
            <a:extrusionClr>
              <a:schemeClr val="accent1"/>
            </a:extrusionClr>
          </a:sp3d>
        </p:spPr>
        <p:style>
          <a:lnRef idx="0">
            <a:scrgbClr r="0" g="0" b="0"/>
          </a:lnRef>
          <a:fillRef idx="0">
            <a:scrgbClr r="0" g="0" b="0"/>
          </a:fillRef>
          <a:effectRef idx="0">
            <a:scrgbClr r="0" g="0" b="0"/>
          </a:effectRef>
          <a:fontRef idx="minor"/>
        </p:style>
      </p:sp>
      <p:sp>
        <p:nvSpPr>
          <p:cNvPr id="354" name="CustomShape 18"/>
          <p:cNvSpPr/>
          <p:nvPr/>
        </p:nvSpPr>
        <p:spPr>
          <a:xfrm rot="21286200">
            <a:off x="4997450" y="2651125"/>
            <a:ext cx="3281363" cy="2214563"/>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folHlink">
                  <a:gamma/>
                  <a:shade val="6275"/>
                  <a:invGamma/>
                </a:schemeClr>
              </a:gs>
              <a:gs pos="100000">
                <a:schemeClr val="folHlink"/>
              </a:gs>
            </a:gsLst>
            <a:lin ang="6726000"/>
          </a:gradFill>
          <a:ln w="9360">
            <a:noFill/>
          </a:ln>
          <a:scene3d>
            <a:camera prst="legacyObliqueTopRight"/>
            <a:lightRig rig="legacyFlat3" dir="b"/>
          </a:scene3d>
          <a:sp3d extrusionH="176200" prstMaterial="legacyMatte">
            <a:bevelT w="13500" h="13500" prst="angle"/>
            <a:bevelB w="13500" h="13500" prst="angle"/>
            <a:extrusionClr>
              <a:schemeClr val="folHlink"/>
            </a:extrusionClr>
          </a:sp3d>
        </p:spPr>
        <p:style>
          <a:lnRef idx="0">
            <a:scrgbClr r="0" g="0" b="0"/>
          </a:lnRef>
          <a:fillRef idx="0">
            <a:scrgbClr r="0" g="0" b="0"/>
          </a:fillRef>
          <a:effectRef idx="0">
            <a:scrgbClr r="0" g="0" b="0"/>
          </a:effectRef>
          <a:fontRef idx="minor"/>
        </p:style>
      </p:sp>
      <p:sp>
        <p:nvSpPr>
          <p:cNvPr id="355" name="CustomShape 19"/>
          <p:cNvSpPr/>
          <p:nvPr/>
        </p:nvSpPr>
        <p:spPr>
          <a:xfrm rot="6255600">
            <a:off x="5320506" y="2191544"/>
            <a:ext cx="2386013" cy="3048000"/>
          </a:xfrm>
          <a:custGeom>
            <a:avLst/>
            <a:gdLst/>
            <a:ahLst/>
            <a:cxnLst/>
            <a:rect l="l" t="t" r="r" b="b"/>
            <a:pathLst>
              <a:path w="21600" h="21600">
                <a:moveTo>
                  <a:pt x="18093" y="7698"/>
                </a:moveTo>
                <a:cubicBezTo>
                  <a:pt x="16849" y="4772"/>
                  <a:pt x="13978" y="2874"/>
                  <a:pt x="10800" y="2874"/>
                </a:cubicBezTo>
                <a:cubicBezTo>
                  <a:pt x="10759" y="2873"/>
                  <a:pt x="10719" y="2874"/>
                  <a:pt x="10679" y="2874"/>
                </a:cubicBezTo>
                <a:lnTo>
                  <a:pt x="10635" y="1"/>
                </a:lnTo>
                <a:cubicBezTo>
                  <a:pt x="10690" y="0"/>
                  <a:pt x="10745" y="-1"/>
                  <a:pt x="10800" y="0"/>
                </a:cubicBezTo>
                <a:cubicBezTo>
                  <a:pt x="15131" y="0"/>
                  <a:pt x="19043" y="2587"/>
                  <a:pt x="20738" y="6573"/>
                </a:cubicBezTo>
                <a:lnTo>
                  <a:pt x="23223" y="5516"/>
                </a:lnTo>
                <a:lnTo>
                  <a:pt x="21035" y="10942"/>
                </a:lnTo>
                <a:lnTo>
                  <a:pt x="15609" y="8754"/>
                </a:lnTo>
                <a:lnTo>
                  <a:pt x="18093" y="7698"/>
                </a:lnTo>
                <a:close/>
              </a:path>
            </a:pathLst>
          </a:custGeom>
          <a:gradFill>
            <a:gsLst>
              <a:gs pos="0">
                <a:schemeClr val="accent2">
                  <a:gamma/>
                  <a:shade val="0"/>
                  <a:invGamma/>
                </a:schemeClr>
              </a:gs>
              <a:gs pos="100000">
                <a:schemeClr val="accent2"/>
              </a:gs>
            </a:gsLst>
            <a:lin ang="1326000"/>
          </a:gradFill>
          <a:ln w="9360">
            <a:noFill/>
          </a:ln>
          <a:scene3d>
            <a:camera prst="legacyObliqueTopRight"/>
            <a:lightRig rig="legacyFlat3" dir="b"/>
          </a:scene3d>
          <a:sp3d extrusionH="176200" prstMaterial="legacyMatte">
            <a:bevelT w="13500" h="13500" prst="angle"/>
            <a:bevelB w="13500" h="13500" prst="angle"/>
            <a:extrusionClr>
              <a:schemeClr val="accent2"/>
            </a:extrusionClr>
          </a:sp3d>
        </p:spPr>
        <p:style>
          <a:lnRef idx="0">
            <a:scrgbClr r="0" g="0" b="0"/>
          </a:lnRef>
          <a:fillRef idx="0">
            <a:scrgbClr r="0" g="0" b="0"/>
          </a:fillRef>
          <a:effectRef idx="0">
            <a:scrgbClr r="0" g="0" b="0"/>
          </a:effectRef>
          <a:fontRef idx="minor"/>
        </p:style>
      </p:sp>
      <p:sp>
        <p:nvSpPr>
          <p:cNvPr id="356" name="CustomShape 20"/>
          <p:cNvSpPr/>
          <p:nvPr/>
        </p:nvSpPr>
        <p:spPr>
          <a:xfrm>
            <a:off x="1849438" y="5476875"/>
            <a:ext cx="2087563"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57" name="CustomShape 21"/>
          <p:cNvSpPr/>
          <p:nvPr/>
        </p:nvSpPr>
        <p:spPr>
          <a:xfrm>
            <a:off x="2027238" y="5502275"/>
            <a:ext cx="1795463" cy="1063625"/>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6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 du Design et des Arts Appliqués</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58" name="CustomShape 22"/>
          <p:cNvSpPr/>
          <p:nvPr/>
        </p:nvSpPr>
        <p:spPr>
          <a:xfrm>
            <a:off x="5116513" y="981075"/>
            <a:ext cx="1406525"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dirty="0">
                <a:ln>
                  <a:noFill/>
                </a:ln>
                <a:solidFill>
                  <a:srgbClr val="FFFFFF"/>
                </a:solidFill>
                <a:effectLst/>
                <a:uLnTx/>
                <a:uFillTx/>
                <a:latin typeface="Calibri" panose="020F0502020204030204"/>
                <a:ea typeface="+mn-ea"/>
                <a:cs typeface="+mn-cs"/>
              </a:rPr>
              <a:t>Bac STMG</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59" name="CustomShape 23"/>
          <p:cNvSpPr/>
          <p:nvPr/>
        </p:nvSpPr>
        <p:spPr>
          <a:xfrm>
            <a:off x="4976813" y="5429250"/>
            <a:ext cx="2095500" cy="1131888"/>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38" name="CustomShape 2"/>
          <p:cNvSpPr/>
          <p:nvPr/>
        </p:nvSpPr>
        <p:spPr>
          <a:xfrm>
            <a:off x="1654175" y="2959100"/>
            <a:ext cx="2352675" cy="1598613"/>
          </a:xfrm>
          <a:prstGeom prst="roundRect">
            <a:avLst>
              <a:gd name="adj" fmla="val 12699"/>
            </a:avLst>
          </a:prstGeom>
          <a:solidFill>
            <a:schemeClr val="bg2">
              <a:lumMod val="75000"/>
            </a:schemeClr>
          </a:solidFill>
          <a:ln w="9360">
            <a:noFill/>
          </a:ln>
        </p:spPr>
        <p:style>
          <a:lnRef idx="0">
            <a:scrgbClr r="0" g="0" b="0"/>
          </a:lnRef>
          <a:fillRef idx="0">
            <a:scrgbClr r="0" g="0" b="0"/>
          </a:fillRef>
          <a:effectRef idx="0">
            <a:scrgbClr r="0" g="0" b="0"/>
          </a:effectRef>
          <a:fontRef idx="minor"/>
        </p:style>
      </p:sp>
      <p:sp>
        <p:nvSpPr>
          <p:cNvPr id="347" name="CustomShape 11"/>
          <p:cNvSpPr/>
          <p:nvPr/>
        </p:nvSpPr>
        <p:spPr>
          <a:xfrm>
            <a:off x="1747838" y="3424238"/>
            <a:ext cx="2143125"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60" name="CustomShape 24"/>
          <p:cNvSpPr/>
          <p:nvPr/>
        </p:nvSpPr>
        <p:spPr>
          <a:xfrm>
            <a:off x="2163763" y="3030538"/>
            <a:ext cx="1468438"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dirty="0">
                <a:ln>
                  <a:noFill/>
                </a:ln>
                <a:solidFill>
                  <a:srgbClr val="FFFFFF"/>
                </a:solidFill>
                <a:effectLst/>
                <a:uLnTx/>
                <a:uFillTx/>
                <a:latin typeface="Calibri" panose="020F0502020204030204"/>
                <a:ea typeface="+mn-ea"/>
                <a:cs typeface="+mn-cs"/>
              </a:rPr>
              <a:t>Bac ST2S</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61" name="CustomShape 25"/>
          <p:cNvSpPr/>
          <p:nvPr/>
        </p:nvSpPr>
        <p:spPr>
          <a:xfrm>
            <a:off x="1844675" y="3530600"/>
            <a:ext cx="2062163" cy="912813"/>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 de la Santé et du Social</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62" name="CustomShape 26"/>
          <p:cNvSpPr/>
          <p:nvPr/>
        </p:nvSpPr>
        <p:spPr>
          <a:xfrm>
            <a:off x="4967288" y="1328738"/>
            <a:ext cx="1973263" cy="118745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a:ln>
                  <a:noFill/>
                </a:ln>
                <a:solidFill>
                  <a:srgbClr val="000000"/>
                </a:solidFill>
                <a:effectLst/>
                <a:uLnTx/>
                <a:uFillTx/>
                <a:latin typeface="Calibri" panose="020F0502020204030204"/>
                <a:ea typeface="+mn-ea"/>
                <a:cs typeface="+mn-cs"/>
              </a:rPr>
              <a:t>Sciences et Technologies du Management et</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a:ln>
                  <a:noFill/>
                </a:ln>
                <a:solidFill>
                  <a:srgbClr val="000000"/>
                </a:solidFill>
                <a:effectLst/>
                <a:uLnTx/>
                <a:uFillTx/>
                <a:latin typeface="Calibri" panose="020F0502020204030204"/>
                <a:ea typeface="+mn-ea"/>
                <a:cs typeface="+mn-cs"/>
              </a:rPr>
              <a:t> de la Gestion</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63" name="CustomShape 27"/>
          <p:cNvSpPr/>
          <p:nvPr/>
        </p:nvSpPr>
        <p:spPr>
          <a:xfrm>
            <a:off x="5337175" y="5068888"/>
            <a:ext cx="1501775" cy="366713"/>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a:ln>
                  <a:noFill/>
                </a:ln>
                <a:solidFill>
                  <a:srgbClr val="FFFFFF"/>
                </a:solidFill>
                <a:effectLst/>
                <a:uLnTx/>
                <a:uFillTx/>
                <a:latin typeface="Calibri" panose="020F0502020204030204"/>
                <a:ea typeface="+mn-ea"/>
                <a:cs typeface="+mn-cs"/>
              </a:rPr>
              <a:t>Bac STAV</a:t>
            </a:r>
            <a:endParaRPr kumimoji="0" lang="fr-FR" sz="20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64" name="CustomShape 28"/>
          <p:cNvSpPr/>
          <p:nvPr/>
        </p:nvSpPr>
        <p:spPr>
          <a:xfrm>
            <a:off x="5049838" y="5429250"/>
            <a:ext cx="1949450" cy="98425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6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 de l’Agronomie et du Vivant</a:t>
            </a:r>
            <a:endParaRPr kumimoji="0" lang="fr-FR" sz="16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65" name="CustomShape 29"/>
          <p:cNvSpPr/>
          <p:nvPr/>
        </p:nvSpPr>
        <p:spPr>
          <a:xfrm>
            <a:off x="2238375" y="5100638"/>
            <a:ext cx="1430338"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a:ln>
                  <a:noFill/>
                </a:ln>
                <a:solidFill>
                  <a:srgbClr val="FFFFFF"/>
                </a:solidFill>
                <a:effectLst/>
                <a:uLnTx/>
                <a:uFillTx/>
                <a:latin typeface="Calibri" panose="020F0502020204030204"/>
                <a:ea typeface="+mn-ea"/>
                <a:cs typeface="+mn-cs"/>
              </a:rPr>
              <a:t>Bac STD2A</a:t>
            </a:r>
            <a:endParaRPr kumimoji="0" lang="fr-FR" sz="20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66" name="CustomShape 30"/>
          <p:cNvSpPr/>
          <p:nvPr/>
        </p:nvSpPr>
        <p:spPr>
          <a:xfrm>
            <a:off x="7986713" y="5006975"/>
            <a:ext cx="2481263" cy="1584325"/>
          </a:xfrm>
          <a:prstGeom prst="roundRect">
            <a:avLst>
              <a:gd name="adj" fmla="val 12699"/>
            </a:avLst>
          </a:prstGeom>
          <a:solidFill>
            <a:schemeClr val="accent5">
              <a:lumMod val="75000"/>
            </a:schemeClr>
          </a:solidFill>
          <a:ln w="9360">
            <a:noFill/>
          </a:ln>
        </p:spPr>
        <p:style>
          <a:lnRef idx="0">
            <a:scrgbClr r="0" g="0" b="0"/>
          </a:lnRef>
          <a:fillRef idx="0">
            <a:scrgbClr r="0" g="0" b="0"/>
          </a:fillRef>
          <a:effectRef idx="0">
            <a:scrgbClr r="0" g="0" b="0"/>
          </a:effectRef>
          <a:fontRef idx="minor"/>
        </p:style>
        <p:txBody>
          <a:bodyPr wrap="none" lIns="90000" tIns="45000" rIns="90000" bIns="4500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a:ln>
                  <a:noFill/>
                </a:ln>
                <a:solidFill>
                  <a:srgbClr val="000000"/>
                </a:solidFill>
                <a:effectLst/>
                <a:uLnTx/>
                <a:uFillTx/>
                <a:latin typeface="Calibri" panose="020F0502020204030204"/>
                <a:ea typeface="+mn-ea"/>
                <a:cs typeface="+mn-cs"/>
              </a:rPr>
              <a:t>B</a:t>
            </a:r>
            <a:endParaRPr kumimoji="0" lang="fr-FR" sz="18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367" name="CustomShape 31"/>
          <p:cNvSpPr/>
          <p:nvPr/>
        </p:nvSpPr>
        <p:spPr>
          <a:xfrm>
            <a:off x="8202613" y="5294313"/>
            <a:ext cx="2116138" cy="1223963"/>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70" name="CustomShape 34"/>
          <p:cNvSpPr/>
          <p:nvPr/>
        </p:nvSpPr>
        <p:spPr>
          <a:xfrm>
            <a:off x="8418513" y="4935538"/>
            <a:ext cx="1673225"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dirty="0">
                <a:ln>
                  <a:noFill/>
                </a:ln>
                <a:solidFill>
                  <a:srgbClr val="FFFFFF"/>
                </a:solidFill>
                <a:effectLst/>
                <a:uLnTx/>
                <a:uFillTx/>
                <a:latin typeface="Calibri" panose="020F0502020204030204"/>
                <a:ea typeface="+mn-ea"/>
                <a:cs typeface="+mn-cs"/>
              </a:rPr>
              <a:t>Bac S2TMD</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71" name="CustomShape 35"/>
          <p:cNvSpPr/>
          <p:nvPr/>
        </p:nvSpPr>
        <p:spPr>
          <a:xfrm>
            <a:off x="8283575" y="5294313"/>
            <a:ext cx="1958975" cy="118745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Techniques du théâtre, de </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la Musique et de la</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Danse</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68" name="CustomShape 32"/>
          <p:cNvSpPr/>
          <p:nvPr/>
        </p:nvSpPr>
        <p:spPr>
          <a:xfrm>
            <a:off x="1631950" y="981075"/>
            <a:ext cx="2374900" cy="1598613"/>
          </a:xfrm>
          <a:prstGeom prst="roundRect">
            <a:avLst>
              <a:gd name="adj" fmla="val 12699"/>
            </a:avLst>
          </a:prstGeom>
          <a:solidFill>
            <a:schemeClr val="accent2">
              <a:lumMod val="75000"/>
            </a:schemeClr>
          </a:solidFill>
          <a:ln w="9360">
            <a:noFill/>
          </a:ln>
        </p:spPr>
        <p:style>
          <a:lnRef idx="0">
            <a:scrgbClr r="0" g="0" b="0"/>
          </a:lnRef>
          <a:fillRef idx="0">
            <a:scrgbClr r="0" g="0" b="0"/>
          </a:fillRef>
          <a:effectRef idx="0">
            <a:scrgbClr r="0" g="0" b="0"/>
          </a:effectRef>
          <a:fontRef idx="minor"/>
        </p:style>
      </p:sp>
      <p:sp>
        <p:nvSpPr>
          <p:cNvPr id="369" name="CustomShape 33"/>
          <p:cNvSpPr/>
          <p:nvPr/>
        </p:nvSpPr>
        <p:spPr>
          <a:xfrm>
            <a:off x="1760538" y="1411288"/>
            <a:ext cx="2163763" cy="1114425"/>
          </a:xfrm>
          <a:prstGeom prst="roundRect">
            <a:avLst>
              <a:gd name="adj" fmla="val 16667"/>
            </a:avLst>
          </a:prstGeom>
          <a:solidFill>
            <a:srgbClr val="FFFFFF"/>
          </a:solidFill>
          <a:ln w="9360">
            <a:noFill/>
          </a:ln>
        </p:spPr>
        <p:style>
          <a:lnRef idx="0">
            <a:scrgbClr r="0" g="0" b="0"/>
          </a:lnRef>
          <a:fillRef idx="0">
            <a:scrgbClr r="0" g="0" b="0"/>
          </a:fillRef>
          <a:effectRef idx="0">
            <a:scrgbClr r="0" g="0" b="0"/>
          </a:effectRef>
          <a:fontRef idx="minor"/>
        </p:style>
      </p:sp>
      <p:sp>
        <p:nvSpPr>
          <p:cNvPr id="372" name="CustomShape 36"/>
          <p:cNvSpPr/>
          <p:nvPr/>
        </p:nvSpPr>
        <p:spPr>
          <a:xfrm>
            <a:off x="1779588" y="1377950"/>
            <a:ext cx="2165350" cy="118745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Sciences et Technologies</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1" normalizeH="0" baseline="0" noProof="0" dirty="0">
                <a:ln>
                  <a:noFill/>
                </a:ln>
                <a:solidFill>
                  <a:srgbClr val="000000"/>
                </a:solidFill>
                <a:effectLst/>
                <a:uLnTx/>
                <a:uFillTx/>
                <a:latin typeface="Calibri" panose="020F0502020204030204"/>
                <a:ea typeface="+mn-ea"/>
                <a:cs typeface="+mn-cs"/>
              </a:rPr>
              <a:t>de l’Hôtellerie et de la Restauration</a:t>
            </a:r>
            <a:endParaRPr kumimoji="0" lang="fr-FR" sz="18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3" name="Rectangle 2"/>
          <p:cNvSpPr/>
          <p:nvPr/>
        </p:nvSpPr>
        <p:spPr>
          <a:xfrm>
            <a:off x="1615342" y="-17570"/>
            <a:ext cx="8703601" cy="92333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54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Baccalauréats technologiques</a:t>
            </a:r>
          </a:p>
        </p:txBody>
      </p:sp>
      <p:sp>
        <p:nvSpPr>
          <p:cNvPr id="43" name="CustomShape 22"/>
          <p:cNvSpPr/>
          <p:nvPr/>
        </p:nvSpPr>
        <p:spPr>
          <a:xfrm>
            <a:off x="1906588" y="995363"/>
            <a:ext cx="1404938" cy="395288"/>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1000"/>
              </a:spcBef>
              <a:spcAft>
                <a:spcPts val="0"/>
              </a:spcAft>
              <a:buClrTx/>
              <a:buSzTx/>
              <a:buFontTx/>
              <a:buNone/>
              <a:defRPr/>
            </a:pPr>
            <a:r>
              <a:rPr kumimoji="0" lang="fr-FR" sz="2000" b="0" i="0" u="none" strike="noStrike" kern="1200" cap="none" spc="-1" normalizeH="0" baseline="0" noProof="0" dirty="0">
                <a:ln>
                  <a:noFill/>
                </a:ln>
                <a:solidFill>
                  <a:srgbClr val="FFFFFF"/>
                </a:solidFill>
                <a:effectLst/>
                <a:uLnTx/>
                <a:uFillTx/>
                <a:latin typeface="Calibri" panose="020F0502020204030204"/>
                <a:ea typeface="+mn-ea"/>
                <a:cs typeface="+mn-cs"/>
              </a:rPr>
              <a:t>Bac STHR</a:t>
            </a:r>
            <a:endParaRPr kumimoji="0" lang="fr-FR" sz="20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109538" y="841375"/>
          <a:ext cx="11893550" cy="6167440"/>
        </p:xfrm>
        <a:graphic>
          <a:graphicData uri="http://schemas.openxmlformats.org/drawingml/2006/table">
            <a:tbl>
              <a:tblPr bandRow="1">
                <a:tableStyleId>{93296810-A885-4BE3-A3E7-6D5BEEA58F35}</a:tableStyleId>
              </a:tblPr>
              <a:tblGrid>
                <a:gridCol w="984068">
                  <a:extLst>
                    <a:ext uri="{9D8B030D-6E8A-4147-A177-3AD203B41FA5}">
                      <a16:colId xmlns:a16="http://schemas.microsoft.com/office/drawing/2014/main" xmlns="" val="20000"/>
                    </a:ext>
                  </a:extLst>
                </a:gridCol>
                <a:gridCol w="4744118">
                  <a:extLst>
                    <a:ext uri="{9D8B030D-6E8A-4147-A177-3AD203B41FA5}">
                      <a16:colId xmlns:a16="http://schemas.microsoft.com/office/drawing/2014/main" xmlns="" val="20001"/>
                    </a:ext>
                  </a:extLst>
                </a:gridCol>
                <a:gridCol w="6165364">
                  <a:extLst>
                    <a:ext uri="{9D8B030D-6E8A-4147-A177-3AD203B41FA5}">
                      <a16:colId xmlns:a16="http://schemas.microsoft.com/office/drawing/2014/main" xmlns="" val="20002"/>
                    </a:ext>
                  </a:extLst>
                </a:gridCol>
              </a:tblGrid>
              <a:tr h="958302">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fr-FR" sz="1600" b="1" dirty="0"/>
                        <a:t>STMG</a:t>
                      </a:r>
                    </a:p>
                    <a:p>
                      <a:endParaRPr lang="fr-FR" sz="1400" b="1" dirty="0"/>
                    </a:p>
                  </a:txBody>
                  <a:tcPr marL="91446" marR="91446" marT="45721" marB="45721"/>
                </a:tc>
                <a:tc>
                  <a:txBody>
                    <a:bodyPr/>
                    <a:lstStyle/>
                    <a:p>
                      <a:pPr marL="285750" indent="-285750">
                        <a:buFont typeface="Arial" panose="020B0604020202020204" pitchFamily="34" charset="0"/>
                        <a:buChar char="•"/>
                      </a:pPr>
                      <a:r>
                        <a:rPr lang="fr-FR" sz="1400" dirty="0"/>
                        <a:t>Sciences de gestion et numérique</a:t>
                      </a:r>
                    </a:p>
                    <a:p>
                      <a:pPr marL="285750" indent="-285750">
                        <a:buFont typeface="Arial" panose="020B0604020202020204" pitchFamily="34" charset="0"/>
                        <a:buChar char="•"/>
                      </a:pPr>
                      <a:r>
                        <a:rPr lang="fr-FR" sz="1400" dirty="0"/>
                        <a:t>Management</a:t>
                      </a:r>
                    </a:p>
                    <a:p>
                      <a:pPr marL="285750" indent="-285750">
                        <a:buFont typeface="Arial" panose="020B0604020202020204" pitchFamily="34" charset="0"/>
                        <a:buChar char="•"/>
                      </a:pPr>
                      <a:r>
                        <a:rPr lang="fr-FR" sz="1400" dirty="0"/>
                        <a:t>Droit et économie</a:t>
                      </a:r>
                    </a:p>
                    <a:p>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Management, sciences de gestion et numérique </a:t>
                      </a:r>
                      <a:r>
                        <a:rPr lang="fr-FR" sz="1400" u="sng" kern="1200" dirty="0">
                          <a:effectLst/>
                        </a:rPr>
                        <a:t>avec 1 enseignement spécifique parmi </a:t>
                      </a:r>
                      <a:r>
                        <a:rPr lang="fr-FR" sz="1400" kern="1200" dirty="0">
                          <a:effectLst/>
                        </a:rPr>
                        <a:t>: gestion et finance/ mercatique (marketing) / ressources humaines et communication / systèmes d'information de gestion</a:t>
                      </a:r>
                    </a:p>
                    <a:p>
                      <a:pPr marL="285750" indent="-285750">
                        <a:buFont typeface="Arial" panose="020B0604020202020204" pitchFamily="34" charset="0"/>
                        <a:buChar char="•"/>
                      </a:pPr>
                      <a:r>
                        <a:rPr lang="fr-FR" sz="1400" kern="1200" dirty="0">
                          <a:effectLst/>
                        </a:rPr>
                        <a:t>Droit et économie</a:t>
                      </a:r>
                      <a:endParaRPr lang="fr-FR" sz="1400" b="0" dirty="0"/>
                    </a:p>
                  </a:txBody>
                  <a:tcPr marL="91446" marR="91446" marT="45721" marB="45721"/>
                </a:tc>
                <a:extLst>
                  <a:ext uri="{0D108BD9-81ED-4DB2-BD59-A6C34878D82A}">
                    <a16:rowId xmlns:a16="http://schemas.microsoft.com/office/drawing/2014/main" xmlns="" val="10000"/>
                  </a:ext>
                </a:extLst>
              </a:tr>
              <a:tr h="741910">
                <a:tc>
                  <a:txBody>
                    <a:bodyPr/>
                    <a:lstStyle/>
                    <a:p>
                      <a:r>
                        <a:rPr lang="fr-FR" sz="1600" b="1" dirty="0">
                          <a:solidFill>
                            <a:srgbClr val="FF0000"/>
                          </a:solidFill>
                        </a:rPr>
                        <a:t>ST2S</a:t>
                      </a:r>
                    </a:p>
                  </a:txBody>
                  <a:tcPr marL="91446" marR="91446" marT="45721" marB="45721"/>
                </a:tc>
                <a:tc>
                  <a:txBody>
                    <a:bodyPr/>
                    <a:lstStyle/>
                    <a:p>
                      <a:pPr marL="285750" indent="-285750">
                        <a:buFont typeface="Arial" panose="020B0604020202020204" pitchFamily="34" charset="0"/>
                        <a:buChar char="•"/>
                      </a:pPr>
                      <a:r>
                        <a:rPr lang="fr-FR" sz="1400" dirty="0"/>
                        <a:t>Physique, chimie pour la santé</a:t>
                      </a:r>
                    </a:p>
                    <a:p>
                      <a:pPr marL="285750" indent="-285750">
                        <a:buFont typeface="Arial" panose="020B0604020202020204" pitchFamily="34" charset="0"/>
                        <a:buChar char="•"/>
                      </a:pPr>
                      <a:r>
                        <a:rPr lang="fr-FR" sz="1400" dirty="0"/>
                        <a:t>Biologie et physiopathologie humaines</a:t>
                      </a:r>
                    </a:p>
                    <a:p>
                      <a:pPr marL="285750" indent="-285750">
                        <a:buFont typeface="Arial" panose="020B0604020202020204" pitchFamily="34" charset="0"/>
                        <a:buChar char="•"/>
                      </a:pPr>
                      <a:r>
                        <a:rPr lang="fr-FR" sz="1400" dirty="0"/>
                        <a:t>Sciences et techniques sanitaires et sociales</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Chimie, biologie et physiopathologie humaines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fr-FR" sz="1400" dirty="0"/>
                        <a:t>Sciences et techniques sanitaires et sociales</a:t>
                      </a:r>
                    </a:p>
                    <a:p>
                      <a:endParaRPr lang="fr-FR" sz="1400" b="0" dirty="0"/>
                    </a:p>
                  </a:txBody>
                  <a:tcPr marL="91446" marR="91446" marT="45721" marB="45721"/>
                </a:tc>
                <a:extLst>
                  <a:ext uri="{0D108BD9-81ED-4DB2-BD59-A6C34878D82A}">
                    <a16:rowId xmlns:a16="http://schemas.microsoft.com/office/drawing/2014/main" xmlns="" val="10001"/>
                  </a:ext>
                </a:extLst>
              </a:tr>
              <a:tr h="741910">
                <a:tc>
                  <a:txBody>
                    <a:bodyPr/>
                    <a:lstStyle/>
                    <a:p>
                      <a:r>
                        <a:rPr lang="fr-FR" sz="1600" b="1" dirty="0"/>
                        <a:t>STHR</a:t>
                      </a:r>
                    </a:p>
                  </a:txBody>
                  <a:tcPr marL="91446" marR="91446" marT="45721" marB="45721"/>
                </a:tc>
                <a:tc>
                  <a:txBody>
                    <a:bodyPr/>
                    <a:lstStyle/>
                    <a:p>
                      <a:pPr marL="285750" indent="-285750">
                        <a:buFont typeface="Arial" panose="020B0604020202020204" pitchFamily="34" charset="0"/>
                        <a:buChar char="•"/>
                      </a:pPr>
                      <a:r>
                        <a:rPr lang="fr-FR" sz="1400" kern="1200" dirty="0">
                          <a:effectLst/>
                        </a:rPr>
                        <a:t>Enseignement scientifique alimentation-environnement </a:t>
                      </a:r>
                    </a:p>
                    <a:p>
                      <a:pPr marL="285750" indent="-285750">
                        <a:buFont typeface="Arial" panose="020B0604020202020204" pitchFamily="34" charset="0"/>
                        <a:buChar char="•"/>
                      </a:pPr>
                      <a:r>
                        <a:rPr lang="fr-FR" sz="1400" kern="1200" dirty="0">
                          <a:effectLst/>
                        </a:rPr>
                        <a:t>Sciences et technologies culinaires et des services</a:t>
                      </a:r>
                    </a:p>
                    <a:p>
                      <a:pPr marL="285750" indent="-285750">
                        <a:buFont typeface="Arial" panose="020B0604020202020204" pitchFamily="34" charset="0"/>
                        <a:buChar char="•"/>
                      </a:pPr>
                      <a:r>
                        <a:rPr lang="fr-FR" sz="1400" kern="1200" dirty="0">
                          <a:effectLst/>
                        </a:rPr>
                        <a:t>Économie – gestion hôtelière</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Sciences et technologies culinaires et des services – enseignement scientifique alimentation-environnement </a:t>
                      </a:r>
                    </a:p>
                    <a:p>
                      <a:pPr marL="285750" indent="-285750">
                        <a:buFont typeface="Arial" panose="020B0604020202020204" pitchFamily="34" charset="0"/>
                        <a:buChar char="•"/>
                      </a:pPr>
                      <a:r>
                        <a:rPr lang="fr-FR" sz="1400" kern="1200" dirty="0">
                          <a:effectLst/>
                        </a:rPr>
                        <a:t>Économie – gestion hôtelière</a:t>
                      </a:r>
                      <a:endParaRPr lang="fr-FR" sz="1400" b="0" dirty="0"/>
                    </a:p>
                  </a:txBody>
                  <a:tcPr marL="91446" marR="91446" marT="45721" marB="45721"/>
                </a:tc>
                <a:extLst>
                  <a:ext uri="{0D108BD9-81ED-4DB2-BD59-A6C34878D82A}">
                    <a16:rowId xmlns:a16="http://schemas.microsoft.com/office/drawing/2014/main" xmlns="" val="10002"/>
                  </a:ext>
                </a:extLst>
              </a:tr>
              <a:tr h="1174696">
                <a:tc>
                  <a:txBody>
                    <a:bodyPr/>
                    <a:lstStyle/>
                    <a:p>
                      <a:r>
                        <a:rPr lang="fr-FR" sz="1600" b="1" dirty="0"/>
                        <a:t>STI2D</a:t>
                      </a:r>
                    </a:p>
                  </a:txBody>
                  <a:tcPr marL="91446" marR="91446" marT="45721" marB="45721"/>
                </a:tc>
                <a:tc>
                  <a:txBody>
                    <a:bodyPr/>
                    <a:lstStyle/>
                    <a:p>
                      <a:pPr marL="285750" indent="-285750">
                        <a:buFont typeface="Arial" panose="020B0604020202020204" pitchFamily="34" charset="0"/>
                        <a:buChar char="•"/>
                      </a:pPr>
                      <a:r>
                        <a:rPr lang="fr-FR" sz="1400" kern="1200" dirty="0">
                          <a:effectLst/>
                        </a:rPr>
                        <a:t>Innovation technologique</a:t>
                      </a:r>
                    </a:p>
                    <a:p>
                      <a:pPr marL="285750" indent="-285750">
                        <a:buFont typeface="Arial" panose="020B0604020202020204" pitchFamily="34" charset="0"/>
                        <a:buChar char="•"/>
                      </a:pPr>
                      <a:r>
                        <a:rPr lang="fr-FR" sz="1400" kern="1200" dirty="0">
                          <a:effectLst/>
                        </a:rPr>
                        <a:t>Ingénierie et développement durable</a:t>
                      </a:r>
                    </a:p>
                    <a:p>
                      <a:pPr marL="285750" indent="-285750">
                        <a:buFont typeface="Arial" panose="020B0604020202020204" pitchFamily="34" charset="0"/>
                        <a:buChar char="•"/>
                      </a:pPr>
                      <a:r>
                        <a:rPr lang="fr-FR" sz="1400" kern="1200" dirty="0">
                          <a:effectLst/>
                        </a:rPr>
                        <a:t>Physique-chimie et mathématiques</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Ingénierie, innovation et développement durable </a:t>
                      </a:r>
                      <a:r>
                        <a:rPr lang="fr-FR" sz="1400" u="sng" kern="1200" dirty="0">
                          <a:effectLst/>
                        </a:rPr>
                        <a:t>avec 1 enseignement spécifique parmi</a:t>
                      </a:r>
                      <a:r>
                        <a:rPr lang="fr-FR" sz="1400" kern="1200" dirty="0">
                          <a:effectLst/>
                        </a:rPr>
                        <a:t> : architecture et construction / énergies et environnement / innovation technologique et éco-conception / systèmes d'information et numérique</a:t>
                      </a:r>
                    </a:p>
                    <a:p>
                      <a:pPr marL="285750" indent="-285750">
                        <a:buFont typeface="Arial" panose="020B0604020202020204" pitchFamily="34" charset="0"/>
                        <a:buChar char="•"/>
                      </a:pPr>
                      <a:r>
                        <a:rPr lang="fr-FR" sz="1400" kern="1200" dirty="0">
                          <a:effectLst/>
                        </a:rPr>
                        <a:t>Physique-chimie et mathématiques</a:t>
                      </a:r>
                      <a:endParaRPr lang="fr-FR" sz="1400" b="0" dirty="0"/>
                    </a:p>
                  </a:txBody>
                  <a:tcPr marL="91446" marR="91446" marT="45721" marB="45721"/>
                </a:tc>
                <a:extLst>
                  <a:ext uri="{0D108BD9-81ED-4DB2-BD59-A6C34878D82A}">
                    <a16:rowId xmlns:a16="http://schemas.microsoft.com/office/drawing/2014/main" xmlns="" val="10003"/>
                  </a:ext>
                </a:extLst>
              </a:tr>
              <a:tr h="525518">
                <a:tc>
                  <a:txBody>
                    <a:bodyPr/>
                    <a:lstStyle/>
                    <a:p>
                      <a:r>
                        <a:rPr lang="fr-FR" sz="1600" b="1" dirty="0"/>
                        <a:t>S2TMD</a:t>
                      </a:r>
                    </a:p>
                  </a:txBody>
                  <a:tcPr marL="91446" marR="91446" marT="45721" marB="45721"/>
                </a:tc>
                <a:tc>
                  <a:txBody>
                    <a:bodyPr/>
                    <a:lstStyle/>
                    <a:p>
                      <a:pPr marL="285750" indent="-285750">
                        <a:buFont typeface="Arial" panose="020B0604020202020204" pitchFamily="34" charset="0"/>
                        <a:buChar char="•"/>
                      </a:pPr>
                      <a:r>
                        <a:rPr lang="fr-FR" sz="1400" dirty="0"/>
                        <a:t>Instrument</a:t>
                      </a:r>
                    </a:p>
                    <a:p>
                      <a:pPr marL="285750" indent="-285750">
                        <a:buFont typeface="Arial" panose="020B0604020202020204" pitchFamily="34" charset="0"/>
                        <a:buChar char="•"/>
                      </a:pPr>
                      <a:r>
                        <a:rPr lang="fr-FR" sz="1400" dirty="0"/>
                        <a:t>Danse</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dirty="0"/>
                        <a:t>Instrument</a:t>
                      </a:r>
                    </a:p>
                    <a:p>
                      <a:pPr marL="285750" indent="-285750">
                        <a:buFont typeface="Arial" panose="020B0604020202020204" pitchFamily="34" charset="0"/>
                        <a:buChar char="•"/>
                      </a:pPr>
                      <a:r>
                        <a:rPr lang="fr-FR" sz="1400" dirty="0"/>
                        <a:t>Danse</a:t>
                      </a:r>
                      <a:endParaRPr lang="fr-FR" sz="1400" b="0" dirty="0"/>
                    </a:p>
                  </a:txBody>
                  <a:tcPr marL="91446" marR="91446" marT="45721" marB="45721"/>
                </a:tc>
                <a:extLst>
                  <a:ext uri="{0D108BD9-81ED-4DB2-BD59-A6C34878D82A}">
                    <a16:rowId xmlns:a16="http://schemas.microsoft.com/office/drawing/2014/main" xmlns="" val="10004"/>
                  </a:ext>
                </a:extLst>
              </a:tr>
              <a:tr h="958302">
                <a:tc>
                  <a:txBody>
                    <a:bodyPr/>
                    <a:lstStyle/>
                    <a:p>
                      <a:r>
                        <a:rPr lang="fr-FR" sz="1600" b="1" dirty="0">
                          <a:solidFill>
                            <a:srgbClr val="FF0000"/>
                          </a:solidFill>
                        </a:rPr>
                        <a:t>STL</a:t>
                      </a:r>
                    </a:p>
                  </a:txBody>
                  <a:tcPr marL="91446" marR="91446" marT="45721" marB="45721"/>
                </a:tc>
                <a:tc>
                  <a:txBody>
                    <a:bodyPr/>
                    <a:lstStyle/>
                    <a:p>
                      <a:pPr marL="285750" indent="-285750">
                        <a:buFont typeface="Arial" panose="020B0604020202020204" pitchFamily="34" charset="0"/>
                        <a:buChar char="•"/>
                      </a:pPr>
                      <a:r>
                        <a:rPr lang="fr-FR" sz="1400" kern="1200" dirty="0">
                          <a:effectLst/>
                        </a:rPr>
                        <a:t>Physique-chimie et mathématiques</a:t>
                      </a:r>
                    </a:p>
                    <a:p>
                      <a:pPr marL="285750" indent="-285750">
                        <a:buFont typeface="Arial" panose="020B0604020202020204" pitchFamily="34" charset="0"/>
                        <a:buChar char="•"/>
                      </a:pPr>
                      <a:r>
                        <a:rPr lang="fr-FR" sz="1400" kern="1200" dirty="0">
                          <a:effectLst/>
                        </a:rPr>
                        <a:t>Biochimie-biologie</a:t>
                      </a:r>
                    </a:p>
                    <a:p>
                      <a:pPr marL="285750" indent="-285750">
                        <a:buFont typeface="Arial" panose="020B0604020202020204" pitchFamily="34" charset="0"/>
                        <a:buChar char="•"/>
                      </a:pPr>
                      <a:r>
                        <a:rPr lang="fr-FR" sz="1400" kern="1200" dirty="0">
                          <a:effectLst/>
                        </a:rPr>
                        <a:t>Biotechnologie </a:t>
                      </a:r>
                      <a:r>
                        <a:rPr lang="fr-FR" sz="1400" b="1" u="sng" kern="1200" dirty="0">
                          <a:effectLst/>
                        </a:rPr>
                        <a:t>ou</a:t>
                      </a:r>
                      <a:r>
                        <a:rPr lang="fr-FR" sz="1400" kern="1200" dirty="0">
                          <a:effectLst/>
                        </a:rPr>
                        <a:t> sciences physiques et chimiques en laboratoire</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Physique-chimie et mathématiques</a:t>
                      </a:r>
                    </a:p>
                    <a:p>
                      <a:pPr marL="285750" indent="-285750">
                        <a:buFont typeface="Arial" panose="020B0604020202020204" pitchFamily="34" charset="0"/>
                        <a:buChar char="•"/>
                      </a:pPr>
                      <a:r>
                        <a:rPr lang="fr-FR" sz="1400" kern="1200" dirty="0">
                          <a:effectLst/>
                        </a:rPr>
                        <a:t>Biochimie-biologie-biotechnologie </a:t>
                      </a:r>
                      <a:r>
                        <a:rPr lang="fr-FR" sz="1400" b="1" u="sng" kern="1200" dirty="0">
                          <a:effectLst/>
                        </a:rPr>
                        <a:t>ou</a:t>
                      </a:r>
                      <a:r>
                        <a:rPr lang="fr-FR" sz="1400" kern="1200" dirty="0">
                          <a:effectLst/>
                        </a:rPr>
                        <a:t> sciences physiques et chimiques en laboratoire</a:t>
                      </a:r>
                      <a:endParaRPr lang="fr-FR" sz="1400" b="0" dirty="0"/>
                    </a:p>
                  </a:txBody>
                  <a:tcPr marL="91446" marR="91446" marT="45721" marB="45721"/>
                </a:tc>
                <a:extLst>
                  <a:ext uri="{0D108BD9-81ED-4DB2-BD59-A6C34878D82A}">
                    <a16:rowId xmlns:a16="http://schemas.microsoft.com/office/drawing/2014/main" xmlns="" val="10005"/>
                  </a:ext>
                </a:extLst>
              </a:tr>
              <a:tr h="1066802">
                <a:tc>
                  <a:txBody>
                    <a:bodyPr/>
                    <a:lstStyle/>
                    <a:p>
                      <a:r>
                        <a:rPr lang="fr-FR" sz="1600" b="1" dirty="0" smtClean="0"/>
                        <a:t>STD2A</a:t>
                      </a:r>
                    </a:p>
                    <a:p>
                      <a:endParaRPr lang="fr-FR" sz="1600" b="1" dirty="0" smtClean="0"/>
                    </a:p>
                    <a:p>
                      <a:r>
                        <a:rPr lang="fr-FR" sz="1600" b="1" dirty="0" smtClean="0"/>
                        <a:t>STAV</a:t>
                      </a:r>
                    </a:p>
                    <a:p>
                      <a:r>
                        <a:rPr lang="fr-FR" sz="1600" b="0" dirty="0" smtClean="0"/>
                        <a:t>(</a:t>
                      </a:r>
                      <a:r>
                        <a:rPr lang="fr-FR" sz="1600" b="0" dirty="0" err="1" smtClean="0"/>
                        <a:t>lyc</a:t>
                      </a:r>
                      <a:r>
                        <a:rPr lang="fr-FR" sz="1600" b="0" dirty="0" smtClean="0"/>
                        <a:t>.</a:t>
                      </a:r>
                      <a:r>
                        <a:rPr lang="fr-FR" sz="1600" b="0" baseline="0" dirty="0" smtClean="0"/>
                        <a:t> Agri)</a:t>
                      </a:r>
                      <a:endParaRPr lang="fr-FR" sz="16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Outils et langages numériques</a:t>
                      </a:r>
                    </a:p>
                    <a:p>
                      <a:pPr marL="285750" indent="-285750">
                        <a:buFont typeface="Arial" panose="020B0604020202020204" pitchFamily="34" charset="0"/>
                        <a:buChar char="•"/>
                      </a:pPr>
                      <a:r>
                        <a:rPr lang="fr-FR" sz="1400" kern="1200" dirty="0">
                          <a:effectLst/>
                        </a:rPr>
                        <a:t>Design et métiers </a:t>
                      </a:r>
                      <a:r>
                        <a:rPr lang="fr-FR" sz="1400" kern="1200" dirty="0" smtClean="0">
                          <a:effectLst/>
                        </a:rPr>
                        <a:t>d’art</a:t>
                      </a:r>
                    </a:p>
                    <a:p>
                      <a:pPr marL="285750" indent="-285750">
                        <a:buFont typeface="Arial" panose="020B0604020202020204" pitchFamily="34" charset="0"/>
                        <a:buChar char="•"/>
                      </a:pPr>
                      <a:endParaRPr lang="fr-FR" sz="1400" b="0" kern="1200" dirty="0" smtClean="0">
                        <a:effectLst/>
                      </a:endParaRPr>
                    </a:p>
                    <a:p>
                      <a:pPr marL="285750" indent="-285750">
                        <a:buFont typeface="Arial" panose="020B0604020202020204" pitchFamily="34" charset="0"/>
                        <a:buChar char="•"/>
                      </a:pPr>
                      <a:r>
                        <a:rPr lang="fr-FR" sz="1400" b="0" dirty="0" smtClean="0"/>
                        <a:t>Gestion</a:t>
                      </a:r>
                      <a:r>
                        <a:rPr lang="fr-FR" sz="1400" b="0" baseline="0" dirty="0" smtClean="0"/>
                        <a:t> des ressources et de l’alimentation; Territoires Sté</a:t>
                      </a:r>
                      <a:endParaRPr lang="fr-FR" sz="1400" b="0" dirty="0"/>
                    </a:p>
                  </a:txBody>
                  <a:tcPr marL="91446" marR="91446" marT="45721" marB="45721"/>
                </a:tc>
                <a:tc>
                  <a:txBody>
                    <a:bodyPr/>
                    <a:lstStyle/>
                    <a:p>
                      <a:pPr marL="285750" indent="-285750">
                        <a:buFont typeface="Arial" panose="020B0604020202020204" pitchFamily="34" charset="0"/>
                        <a:buChar char="•"/>
                      </a:pPr>
                      <a:r>
                        <a:rPr lang="fr-FR" sz="1400" kern="1200" dirty="0">
                          <a:effectLst/>
                        </a:rPr>
                        <a:t>Analyse et méthodes en design</a:t>
                      </a:r>
                    </a:p>
                    <a:p>
                      <a:pPr marL="285750" indent="-285750">
                        <a:buFont typeface="Arial" panose="020B0604020202020204" pitchFamily="34" charset="0"/>
                        <a:buChar char="•"/>
                      </a:pPr>
                      <a:r>
                        <a:rPr lang="fr-FR" sz="1400" kern="1200" dirty="0">
                          <a:effectLst/>
                        </a:rPr>
                        <a:t>Conception et création en design et métiers </a:t>
                      </a:r>
                      <a:r>
                        <a:rPr lang="fr-FR" sz="1400" kern="1200" dirty="0" smtClean="0">
                          <a:effectLst/>
                        </a:rPr>
                        <a:t>d’art</a:t>
                      </a:r>
                    </a:p>
                    <a:p>
                      <a:pPr marL="285750" indent="-285750">
                        <a:buFont typeface="Arial" panose="020B0604020202020204" pitchFamily="34" charset="0"/>
                        <a:buChar char="•"/>
                      </a:pPr>
                      <a:endParaRPr lang="fr-FR" sz="1400" b="0" kern="1200" dirty="0" smtClean="0">
                        <a:effectLst/>
                      </a:endParaRPr>
                    </a:p>
                    <a:p>
                      <a:pPr marL="285750" indent="-285750">
                        <a:buFont typeface="Arial" panose="020B0604020202020204" pitchFamily="34" charset="0"/>
                        <a:buChar char="•"/>
                      </a:pPr>
                      <a:r>
                        <a:rPr lang="fr-FR" sz="1400" b="0" kern="1200" dirty="0" smtClean="0">
                          <a:effectLst/>
                        </a:rPr>
                        <a:t>Territoires et technologie.</a:t>
                      </a:r>
                      <a:r>
                        <a:rPr lang="fr-FR" sz="1400" b="0" kern="1200" baseline="0" dirty="0" smtClean="0">
                          <a:effectLst/>
                        </a:rPr>
                        <a:t> Aménagement, production</a:t>
                      </a:r>
                      <a:endParaRPr lang="fr-FR" sz="1400" b="0" dirty="0"/>
                    </a:p>
                  </a:txBody>
                  <a:tcPr marL="91446" marR="91446" marT="45721" marB="45721"/>
                </a:tc>
                <a:extLst>
                  <a:ext uri="{0D108BD9-81ED-4DB2-BD59-A6C34878D82A}">
                    <a16:rowId xmlns:a16="http://schemas.microsoft.com/office/drawing/2014/main" xmlns="" val="10006"/>
                  </a:ext>
                </a:extLst>
              </a:tr>
            </a:tbl>
          </a:graphicData>
        </a:graphic>
      </p:graphicFrame>
      <p:sp>
        <p:nvSpPr>
          <p:cNvPr id="33828" name="Rectangle 3"/>
          <p:cNvSpPr/>
          <p:nvPr/>
        </p:nvSpPr>
        <p:spPr>
          <a:xfrm>
            <a:off x="0" y="11113"/>
            <a:ext cx="8348663" cy="461962"/>
          </a:xfrm>
          <a:prstGeom prst="rect">
            <a:avLst/>
          </a:prstGeom>
          <a:noFill/>
          <a:ln w="9525">
            <a:noFill/>
          </a:ln>
        </p:spPr>
        <p:txBody>
          <a:bodyPr>
            <a:spAutoFit/>
          </a:bodyPr>
          <a:lstStyle/>
          <a:p>
            <a:pPr eaLnBrk="1" hangingPunct="1"/>
            <a:r>
              <a:rPr lang="fr-FR" altLang="fr-FR" sz="2400" b="1" dirty="0">
                <a:solidFill>
                  <a:srgbClr val="FF0000"/>
                </a:solidFill>
                <a:latin typeface="Calibri" panose="020F0502020204030204" pitchFamily="34" charset="0"/>
                <a:cs typeface="Arial" panose="020B0604020202020204" pitchFamily="34" charset="0"/>
              </a:rPr>
              <a:t>SPÉCIALITES DU CYCLE TERMINAL PAR SÉRIE TECHNOLOGIQUE</a:t>
            </a:r>
            <a:endParaRPr lang="fr-FR" altLang="fr-FR" sz="2400" b="1" dirty="0">
              <a:solidFill>
                <a:srgbClr val="FF0000"/>
              </a:solidFill>
              <a:latin typeface="Calibri" panose="020F0502020204030204" pitchFamily="34" charset="0"/>
              <a:ea typeface="Arial" panose="020B0604020202020204" pitchFamily="34" charset="0"/>
            </a:endParaRPr>
          </a:p>
        </p:txBody>
      </p:sp>
      <p:sp>
        <p:nvSpPr>
          <p:cNvPr id="5" name="ZoneTexte 4"/>
          <p:cNvSpPr txBox="1"/>
          <p:nvPr/>
        </p:nvSpPr>
        <p:spPr>
          <a:xfrm>
            <a:off x="9429750" y="11113"/>
            <a:ext cx="2671763" cy="369888"/>
          </a:xfrm>
          <a:prstGeom prst="rect">
            <a:avLst/>
          </a:prstGeom>
          <a:solidFill>
            <a:schemeClr val="bg2">
              <a:lumMod val="25000"/>
            </a:schemeClr>
          </a:solidFill>
        </p:spPr>
        <p:txBody>
          <a:bodyPr>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technologique</a:t>
            </a:r>
          </a:p>
        </p:txBody>
      </p:sp>
      <p:sp>
        <p:nvSpPr>
          <p:cNvPr id="6" name="Ellipse 5"/>
          <p:cNvSpPr/>
          <p:nvPr/>
        </p:nvSpPr>
        <p:spPr>
          <a:xfrm>
            <a:off x="2992438" y="381000"/>
            <a:ext cx="1365250" cy="304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schemeClr val="lt1"/>
                </a:solidFill>
                <a:effectLst/>
                <a:uLnTx/>
                <a:uFillTx/>
                <a:latin typeface="+mn-lt"/>
                <a:ea typeface="+mn-ea"/>
                <a:cs typeface="+mn-cs"/>
              </a:rPr>
              <a:t>En 1</a:t>
            </a:r>
            <a:r>
              <a:rPr kumimoji="0" lang="fr-FR" sz="2000" b="1" i="0" u="none" strike="noStrike" kern="1200" cap="none" spc="0" normalizeH="0" baseline="30000" noProof="0" dirty="0">
                <a:ln>
                  <a:noFill/>
                </a:ln>
                <a:solidFill>
                  <a:schemeClr val="lt1"/>
                </a:solidFill>
                <a:effectLst/>
                <a:uLnTx/>
                <a:uFillTx/>
                <a:latin typeface="+mn-lt"/>
                <a:ea typeface="+mn-ea"/>
                <a:cs typeface="+mn-cs"/>
              </a:rPr>
              <a:t>re</a:t>
            </a:r>
            <a:endParaRPr kumimoji="0" lang="fr-FR" sz="2000" b="1" i="0" u="none" strike="noStrike" kern="1200" cap="none" spc="0" normalizeH="0" baseline="0" noProof="0" dirty="0">
              <a:ln>
                <a:noFill/>
              </a:ln>
              <a:solidFill>
                <a:schemeClr val="lt1"/>
              </a:solidFill>
              <a:effectLst/>
              <a:uLnTx/>
              <a:uFillTx/>
              <a:latin typeface="+mn-lt"/>
              <a:ea typeface="+mn-ea"/>
              <a:cs typeface="+mn-cs"/>
            </a:endParaRPr>
          </a:p>
        </p:txBody>
      </p:sp>
      <p:sp>
        <p:nvSpPr>
          <p:cNvPr id="7" name="Ellipse 6"/>
          <p:cNvSpPr/>
          <p:nvPr/>
        </p:nvSpPr>
        <p:spPr>
          <a:xfrm>
            <a:off x="8147050" y="381000"/>
            <a:ext cx="1365250" cy="3048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schemeClr val="lt1"/>
                </a:solidFill>
                <a:effectLst/>
                <a:uLnTx/>
                <a:uFillTx/>
                <a:latin typeface="+mn-lt"/>
                <a:ea typeface="+mn-ea"/>
                <a:cs typeface="+mn-cs"/>
              </a:rPr>
              <a:t>En </a:t>
            </a:r>
            <a:r>
              <a:rPr kumimoji="0" lang="fr-FR" sz="2000" b="1" i="0" u="none" strike="noStrike" kern="1200" cap="none" spc="0" normalizeH="0" baseline="0" noProof="0" dirty="0" err="1">
                <a:ln>
                  <a:noFill/>
                </a:ln>
                <a:solidFill>
                  <a:schemeClr val="lt1"/>
                </a:solidFill>
                <a:effectLst/>
                <a:uLnTx/>
                <a:uFillTx/>
                <a:latin typeface="+mn-lt"/>
                <a:ea typeface="+mn-ea"/>
                <a:cs typeface="+mn-cs"/>
              </a:rPr>
              <a:t>T</a:t>
            </a:r>
            <a:r>
              <a:rPr kumimoji="0" lang="fr-FR" sz="2000" b="1" i="0" u="none" strike="noStrike" kern="1200" cap="none" spc="0" normalizeH="0" baseline="30000" noProof="0" dirty="0" err="1">
                <a:ln>
                  <a:noFill/>
                </a:ln>
                <a:solidFill>
                  <a:schemeClr val="lt1"/>
                </a:solidFill>
                <a:effectLst/>
                <a:uLnTx/>
                <a:uFillTx/>
                <a:latin typeface="+mn-lt"/>
                <a:ea typeface="+mn-ea"/>
                <a:cs typeface="+mn-cs"/>
              </a:rPr>
              <a:t>le</a:t>
            </a:r>
            <a:endParaRPr kumimoji="0" lang="fr-FR" sz="2000" b="1" i="0" u="none" strike="noStrike" kern="1200" cap="none" spc="0" normalizeH="0" baseline="0" noProof="0" dirty="0">
              <a:ln>
                <a:noFill/>
              </a:ln>
              <a:solidFill>
                <a:schemeClr val="lt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6788" y="147638"/>
            <a:ext cx="11225213" cy="5894388"/>
          </a:xfrm>
          <a:prstGeom prst="rect">
            <a:avLst/>
          </a:prstGeom>
          <a:solidFill>
            <a:schemeClr val="bg1"/>
          </a:solidFill>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fr-FR" altLang="fr-FR" sz="3200" b="1" i="0" u="none" strike="noStrike" kern="1200" cap="none" spc="0" normalizeH="0" baseline="0" noProof="0" dirty="0">
                <a:ln>
                  <a:noFill/>
                </a:ln>
                <a:solidFill>
                  <a:srgbClr val="FF0000"/>
                </a:solidFill>
                <a:effectLst/>
                <a:uLnTx/>
                <a:uFillTx/>
                <a:latin typeface="Arial Black" panose="020B0A04020102020204" pitchFamily="34" charset="0"/>
                <a:ea typeface="+mn-ea"/>
                <a:cs typeface="+mn-cs"/>
              </a:rPr>
              <a:t>ORIENTATION, AFFECTATION ET INSCRIPTION</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altLang="fr-FR" sz="1000" b="1" i="0" u="none" strike="noStrike" kern="1200" cap="none" spc="0" normalizeH="0" baseline="0" noProof="0" dirty="0">
              <a:ln>
                <a:noFill/>
              </a:ln>
              <a:solidFill>
                <a:schemeClr val="accent5">
                  <a:lumMod val="50000"/>
                </a:schemeClr>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small" spc="0" normalizeH="0" baseline="0" noProof="0" dirty="0">
                <a:ln>
                  <a:noFill/>
                </a:ln>
                <a:solidFill>
                  <a:srgbClr val="FF0000"/>
                </a:solidFill>
                <a:effectLst/>
                <a:uLnTx/>
                <a:uFillTx/>
                <a:latin typeface="+mn-lt"/>
                <a:ea typeface="+mn-ea"/>
                <a:cs typeface="+mn-cs"/>
              </a:rPr>
              <a:t>1</a:t>
            </a:r>
            <a:r>
              <a:rPr kumimoji="0" lang="fr-FR" sz="2000" b="1" i="0" u="none" strike="noStrike" kern="1200" cap="none" spc="0" normalizeH="0" baseline="30000" noProof="0" dirty="0">
                <a:ln>
                  <a:noFill/>
                </a:ln>
                <a:solidFill>
                  <a:srgbClr val="FF0000"/>
                </a:solidFill>
                <a:effectLst/>
                <a:uLnTx/>
                <a:uFillTx/>
                <a:latin typeface="+mn-lt"/>
                <a:ea typeface="+mn-ea"/>
                <a:cs typeface="+mn-cs"/>
              </a:rPr>
              <a:t>er </a:t>
            </a:r>
            <a:r>
              <a:rPr kumimoji="0" lang="fr-FR" sz="2000" b="1" i="0" u="none" strike="noStrike" kern="1200" cap="small" spc="0" normalizeH="0" baseline="0" noProof="0" dirty="0">
                <a:ln>
                  <a:noFill/>
                </a:ln>
                <a:solidFill>
                  <a:srgbClr val="FF0000"/>
                </a:solidFill>
                <a:effectLst/>
                <a:uLnTx/>
                <a:uFillTx/>
                <a:latin typeface="+mn-lt"/>
                <a:ea typeface="+mn-ea"/>
                <a:cs typeface="+mn-cs"/>
              </a:rPr>
              <a:t>trimestre</a:t>
            </a:r>
          </a:p>
          <a:p>
            <a:pPr marL="0" marR="0" lvl="0" indent="-342900" algn="l" defTabSz="457200" rtl="0" eaLnBrk="1" fontAlgn="auto" latinLnBrk="0" hangingPunct="1">
              <a:lnSpc>
                <a:spcPct val="100000"/>
              </a:lnSpc>
              <a:spcBef>
                <a:spcPts val="0"/>
              </a:spcBef>
              <a:spcAft>
                <a:spcPts val="600"/>
              </a:spcAft>
              <a:buClrTx/>
              <a:buSzTx/>
              <a:buFont typeface="Arial" panose="020B0604020202020204"/>
              <a:buChar char="•"/>
              <a:defRPr/>
            </a:pPr>
            <a:r>
              <a:rPr kumimoji="0" lang="fr-FR" sz="1800" b="0" i="0" u="none" strike="noStrike" kern="1200" cap="none" spc="0" normalizeH="0" baseline="0" noProof="0" dirty="0">
                <a:ln>
                  <a:noFill/>
                </a:ln>
                <a:solidFill>
                  <a:schemeClr val="tx1"/>
                </a:solidFill>
                <a:effectLst/>
                <a:uLnTx/>
                <a:uFillTx/>
                <a:latin typeface="+mn-lt"/>
                <a:ea typeface="+mn-ea"/>
                <a:cs typeface="+mn-cs"/>
              </a:rPr>
              <a:t>Information sur l’orientation et premier conseil de classe. </a:t>
            </a:r>
          </a:p>
          <a:p>
            <a:pPr marL="0" marR="0" lvl="0" indent="0" algn="l"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small" spc="0" normalizeH="0" baseline="0" noProof="0" dirty="0">
                <a:ln>
                  <a:noFill/>
                </a:ln>
                <a:solidFill>
                  <a:srgbClr val="FF0000"/>
                </a:solidFill>
                <a:effectLst/>
                <a:uLnTx/>
                <a:uFillTx/>
                <a:latin typeface="+mn-lt"/>
                <a:ea typeface="+mn-ea"/>
                <a:cs typeface="+mn-cs"/>
              </a:rPr>
              <a:t>2</a:t>
            </a:r>
            <a:r>
              <a:rPr kumimoji="0" lang="fr-FR" sz="2000" b="1" i="0" u="none" strike="noStrike" kern="1200" cap="none" spc="0" normalizeH="0" baseline="30000" noProof="0" dirty="0">
                <a:ln>
                  <a:noFill/>
                </a:ln>
                <a:solidFill>
                  <a:srgbClr val="FF0000"/>
                </a:solidFill>
                <a:effectLst/>
                <a:uLnTx/>
                <a:uFillTx/>
                <a:latin typeface="+mn-lt"/>
                <a:ea typeface="+mn-ea"/>
                <a:cs typeface="+mn-cs"/>
              </a:rPr>
              <a:t>e</a:t>
            </a:r>
            <a:r>
              <a:rPr kumimoji="0" lang="fr-FR" sz="2000" b="1" i="0" u="none" strike="noStrike" kern="1200" cap="small" spc="0" normalizeH="0" baseline="0" noProof="0" dirty="0">
                <a:ln>
                  <a:noFill/>
                </a:ln>
                <a:solidFill>
                  <a:srgbClr val="FF0000"/>
                </a:solidFill>
                <a:effectLst/>
                <a:uLnTx/>
                <a:uFillTx/>
                <a:latin typeface="+mn-lt"/>
                <a:ea typeface="+mn-ea"/>
                <a:cs typeface="+mn-cs"/>
              </a:rPr>
              <a:t> trimestre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a:buChar char="•"/>
              <a:defRPr/>
            </a:pPr>
            <a:r>
              <a:rPr kumimoji="0" lang="fr-FR" sz="1800" b="1" i="0" u="none" strike="noStrike" kern="1200" cap="none" spc="0" normalizeH="0" baseline="0" noProof="0" dirty="0">
                <a:ln>
                  <a:noFill/>
                </a:ln>
                <a:solidFill>
                  <a:schemeClr val="tx1"/>
                </a:solidFill>
                <a:effectLst/>
                <a:uLnTx/>
                <a:uFillTx/>
                <a:latin typeface="+mn-lt"/>
                <a:ea typeface="+mn-ea"/>
                <a:cs typeface="+mn-cs"/>
              </a:rPr>
              <a:t>Intentions d’orientation </a:t>
            </a:r>
            <a:r>
              <a:rPr kumimoji="0" lang="fr-FR" sz="1800" b="0" i="0" u="none" strike="noStrike" kern="1200" cap="none" spc="0" normalizeH="0" baseline="0" noProof="0" dirty="0">
                <a:ln>
                  <a:noFill/>
                </a:ln>
                <a:solidFill>
                  <a:schemeClr val="tx1"/>
                </a:solidFill>
                <a:effectLst/>
                <a:uLnTx/>
                <a:uFillTx/>
                <a:latin typeface="+mn-lt"/>
                <a:ea typeface="+mn-ea"/>
                <a:cs typeface="+mn-cs"/>
              </a:rPr>
              <a:t>exprimées sur </a:t>
            </a:r>
            <a:r>
              <a:rPr kumimoji="0" lang="fr-FR" sz="1800" b="1" i="0" u="none" strike="noStrike" kern="1200" cap="none" spc="0" normalizeH="0" baseline="0" noProof="0" dirty="0">
                <a:ln>
                  <a:noFill/>
                </a:ln>
                <a:solidFill>
                  <a:srgbClr val="000066"/>
                </a:solidFill>
                <a:effectLst/>
                <a:uLnTx/>
                <a:uFillTx/>
                <a:latin typeface="+mn-lt"/>
                <a:ea typeface="+mn-ea"/>
                <a:cs typeface="+mn-cs"/>
              </a:rPr>
              <a:t>EDUCONNECT</a:t>
            </a:r>
            <a:r>
              <a:rPr kumimoji="0" lang="fr-FR" sz="1800" b="0" i="0" u="none" strike="noStrike" kern="1200" cap="none" spc="0" normalizeH="0" baseline="0" noProof="0" dirty="0">
                <a:ln>
                  <a:noFill/>
                </a:ln>
                <a:solidFill>
                  <a:schemeClr val="tx1"/>
                </a:solidFill>
                <a:effectLst/>
                <a:uLnTx/>
                <a:uFillTx/>
                <a:latin typeface="+mn-lt"/>
                <a:ea typeface="+mn-ea"/>
                <a:cs typeface="+mn-cs"/>
              </a:rPr>
              <a:t> par les élèves et leur famille </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a:buChar char="•"/>
              <a:defRPr/>
            </a:pPr>
            <a:r>
              <a:rPr kumimoji="0" lang="fr-FR" sz="1800" b="1" i="0" u="none" strike="noStrike" kern="1200" cap="none" spc="0" normalizeH="0" baseline="0" noProof="0" dirty="0">
                <a:ln>
                  <a:noFill/>
                </a:ln>
                <a:solidFill>
                  <a:schemeClr val="tx1"/>
                </a:solidFill>
                <a:effectLst/>
                <a:uLnTx/>
                <a:uFillTx/>
                <a:latin typeface="+mn-lt"/>
                <a:ea typeface="+mn-ea"/>
                <a:cs typeface="+mn-cs"/>
              </a:rPr>
              <a:t>Avis provisoire </a:t>
            </a:r>
            <a:r>
              <a:rPr kumimoji="0" lang="fr-FR" sz="1800" b="0" i="0" u="none" strike="noStrike" kern="1200" cap="none" spc="0" normalizeH="0" baseline="0" noProof="0" dirty="0">
                <a:ln>
                  <a:noFill/>
                </a:ln>
                <a:solidFill>
                  <a:schemeClr val="tx1"/>
                </a:solidFill>
                <a:effectLst/>
                <a:uLnTx/>
                <a:uFillTx/>
                <a:latin typeface="+mn-lt"/>
                <a:ea typeface="+mn-ea"/>
                <a:cs typeface="+mn-cs"/>
              </a:rPr>
              <a:t>d’orientation du conseil de classe sur </a:t>
            </a:r>
            <a:r>
              <a:rPr kumimoji="0" lang="fr-FR" sz="1800" b="1" i="0" u="none" strike="noStrike" kern="1200" cap="none" spc="0" normalizeH="0" baseline="0" noProof="0" dirty="0">
                <a:ln>
                  <a:noFill/>
                </a:ln>
                <a:solidFill>
                  <a:srgbClr val="000066"/>
                </a:solidFill>
                <a:effectLst/>
                <a:uLnTx/>
                <a:uFillTx/>
                <a:latin typeface="Calibri" panose="020F0502020204030204"/>
                <a:ea typeface="+mn-ea"/>
                <a:cs typeface="+mn-cs"/>
              </a:rPr>
              <a:t>EDUCONNECT</a:t>
            </a:r>
            <a:r>
              <a:rPr kumimoji="0" lang="fr-FR" sz="1800" b="0" i="0" u="none" strike="noStrike" kern="1200" cap="none" spc="0" normalizeH="0" baseline="0" noProof="0" dirty="0">
                <a:ln>
                  <a:noFill/>
                </a:ln>
                <a:solidFill>
                  <a:schemeClr val="tx1"/>
                </a:solidFill>
                <a:effectLst/>
                <a:uLnTx/>
                <a:uFillTx/>
                <a:latin typeface="+mn-lt"/>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defRPr/>
            </a:pPr>
            <a:r>
              <a:rPr kumimoji="0" lang="fr-FR" sz="2000" b="1" i="0" u="none" strike="noStrike" kern="1200" cap="small" spc="0" normalizeH="0" baseline="0" noProof="0" dirty="0">
                <a:ln>
                  <a:noFill/>
                </a:ln>
                <a:solidFill>
                  <a:srgbClr val="FF0000"/>
                </a:solidFill>
                <a:effectLst/>
                <a:uLnTx/>
                <a:uFillTx/>
                <a:latin typeface="+mn-lt"/>
                <a:ea typeface="+mn-ea"/>
                <a:cs typeface="+mn-cs"/>
              </a:rPr>
              <a:t>Mai </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a:buChar char="•"/>
              <a:defRPr/>
            </a:pPr>
            <a:r>
              <a:rPr kumimoji="0" lang="fr-FR" sz="1800" b="1" i="0" u="none" strike="noStrike" kern="1200" cap="none" spc="0" normalizeH="0" baseline="0" noProof="0" dirty="0">
                <a:ln>
                  <a:noFill/>
                </a:ln>
                <a:solidFill>
                  <a:schemeClr val="tx1"/>
                </a:solidFill>
                <a:effectLst/>
                <a:uLnTx/>
                <a:uFillTx/>
                <a:latin typeface="+mn-lt"/>
                <a:ea typeface="+mn-ea"/>
                <a:cs typeface="+mn-cs"/>
              </a:rPr>
              <a:t>Vœux d’orientation définitifs </a:t>
            </a:r>
            <a:r>
              <a:rPr kumimoji="0" lang="fr-FR" sz="1800" b="0" i="0" u="none" strike="noStrike" kern="1200" cap="none" spc="0" normalizeH="0" baseline="0" noProof="0" dirty="0">
                <a:ln>
                  <a:noFill/>
                </a:ln>
                <a:solidFill>
                  <a:schemeClr val="tx1"/>
                </a:solidFill>
                <a:effectLst/>
                <a:uLnTx/>
                <a:uFillTx/>
                <a:latin typeface="+mn-lt"/>
                <a:ea typeface="+mn-ea"/>
                <a:cs typeface="+mn-cs"/>
              </a:rPr>
              <a:t>des élèves et de leur famille sur </a:t>
            </a:r>
            <a:r>
              <a:rPr kumimoji="0" lang="fr-FR" sz="1800" b="1" i="0" u="none" strike="noStrike" kern="1200" cap="none" spc="0" normalizeH="0" baseline="0" noProof="0" dirty="0">
                <a:ln>
                  <a:noFill/>
                </a:ln>
                <a:solidFill>
                  <a:srgbClr val="000066"/>
                </a:solidFill>
                <a:effectLst/>
                <a:uLnTx/>
                <a:uFillTx/>
                <a:latin typeface="Calibri" panose="020F0502020204030204"/>
                <a:ea typeface="+mn-ea"/>
                <a:cs typeface="+mn-cs"/>
              </a:rPr>
              <a:t>EDUCONNECT</a:t>
            </a:r>
            <a:r>
              <a:rPr kumimoji="0" lang="fr-FR" sz="1800" b="0" i="0" u="none" strike="noStrike" kern="1200" cap="none" spc="0" normalizeH="0" baseline="0" noProof="0" dirty="0">
                <a:ln>
                  <a:noFill/>
                </a:ln>
                <a:solidFill>
                  <a:schemeClr val="tx1"/>
                </a:solidFill>
                <a:effectLst/>
                <a:uLnTx/>
                <a:uFillTx/>
                <a:latin typeface="+mn-lt"/>
                <a:ea typeface="+mn-ea"/>
                <a:cs typeface="+mn-cs"/>
              </a:rPr>
              <a:t>  </a:t>
            </a:r>
            <a:r>
              <a:rPr kumimoji="0" lang="fr-FR" sz="1800" b="1" i="0" u="none" strike="noStrike" kern="1200" cap="none" spc="0" normalizeH="0" baseline="0" noProof="0" dirty="0">
                <a:ln>
                  <a:noFill/>
                </a:ln>
                <a:solidFill>
                  <a:schemeClr val="tx1"/>
                </a:solidFill>
                <a:effectLst/>
                <a:uLnTx/>
                <a:uFillTx/>
                <a:latin typeface="+mn-lt"/>
                <a:ea typeface="+mn-ea"/>
                <a:cs typeface="+mn-cs"/>
              </a:rPr>
              <a:t>+ demande d’affectation </a:t>
            </a:r>
            <a:r>
              <a:rPr kumimoji="0" lang="fr-FR" sz="1800" b="1" i="0" u="none" strike="noStrike" kern="1200" cap="none" spc="0" normalizeH="0" baseline="0" noProof="0" dirty="0">
                <a:ln>
                  <a:noFill/>
                </a:ln>
                <a:solidFill>
                  <a:srgbClr val="000066"/>
                </a:solidFill>
                <a:effectLst/>
                <a:uLnTx/>
                <a:uFillTx/>
                <a:latin typeface="Calibri" panose="020F0502020204030204"/>
                <a:ea typeface="+mn-ea"/>
                <a:cs typeface="+mn-cs"/>
              </a:rPr>
              <a:t>EDUCONNECT</a:t>
            </a:r>
            <a:r>
              <a:rPr kumimoji="0" lang="fr-FR" sz="1800" b="1" i="0" u="none" strike="noStrike" kern="1200" cap="none" spc="0" normalizeH="0" baseline="0" noProof="0" dirty="0">
                <a:ln>
                  <a:noFill/>
                </a:ln>
                <a:solidFill>
                  <a:schemeClr val="tx1"/>
                </a:solidFill>
                <a:effectLst/>
                <a:uLnTx/>
                <a:uFillTx/>
                <a:latin typeface="+mn-lt"/>
                <a:ea typeface="+mn-ea"/>
                <a:cs typeface="+mn-cs"/>
              </a:rPr>
              <a:t> </a:t>
            </a:r>
            <a:r>
              <a:rPr kumimoji="0" lang="fr-FR" sz="1800" b="0" i="0" u="none" strike="noStrike" kern="1200" cap="none" spc="0" normalizeH="0" baseline="0" noProof="0" dirty="0">
                <a:ln>
                  <a:noFill/>
                </a:ln>
                <a:solidFill>
                  <a:schemeClr val="tx1"/>
                </a:solidFill>
                <a:effectLst/>
                <a:uLnTx/>
                <a:uFillTx/>
                <a:latin typeface="+mn-lt"/>
                <a:ea typeface="+mn-ea"/>
                <a:cs typeface="+mn-cs"/>
              </a:rPr>
              <a:t>(formation/établissement) </a:t>
            </a:r>
          </a:p>
          <a:p>
            <a:pPr marL="0" marR="0" lvl="0" indent="0" algn="l" defTabSz="457200" rtl="0" eaLnBrk="1" fontAlgn="auto" latinLnBrk="0" hangingPunct="1">
              <a:lnSpc>
                <a:spcPct val="100000"/>
              </a:lnSpc>
              <a:spcBef>
                <a:spcPts val="0"/>
              </a:spcBef>
              <a:spcAft>
                <a:spcPts val="600"/>
              </a:spcAft>
              <a:buClrTx/>
              <a:buSzTx/>
              <a:buFontTx/>
              <a:buNone/>
              <a:defRPr/>
            </a:pPr>
            <a:r>
              <a:rPr kumimoji="0" lang="fr-FR" sz="2000" b="1" i="0" u="none" strike="noStrike" kern="1200" cap="small" spc="0" normalizeH="0" baseline="0" noProof="0" dirty="0">
                <a:ln>
                  <a:noFill/>
                </a:ln>
                <a:solidFill>
                  <a:srgbClr val="FF0000"/>
                </a:solidFill>
                <a:effectLst/>
                <a:uLnTx/>
                <a:uFillTx/>
                <a:latin typeface="+mn-lt"/>
                <a:ea typeface="+mn-ea"/>
                <a:cs typeface="+mn-cs"/>
              </a:rPr>
              <a:t>Juin</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a:buChar char="•"/>
              <a:defRPr/>
            </a:pPr>
            <a:r>
              <a:rPr kumimoji="0" lang="fr-FR" sz="1800" b="1" i="0" u="none" strike="noStrike" kern="1200" cap="none" spc="0" normalizeH="0" baseline="0" noProof="0" dirty="0">
                <a:ln>
                  <a:noFill/>
                </a:ln>
                <a:solidFill>
                  <a:schemeClr val="tx1"/>
                </a:solidFill>
                <a:effectLst/>
                <a:uLnTx/>
                <a:uFillTx/>
                <a:latin typeface="+mn-lt"/>
                <a:ea typeface="+mn-ea"/>
                <a:cs typeface="+mn-cs"/>
              </a:rPr>
              <a:t>Proposition de voie d’orientation par le conseil de classe du 3</a:t>
            </a:r>
            <a:r>
              <a:rPr kumimoji="0" lang="fr-FR" sz="1800" b="1" i="0" u="none" strike="noStrike" kern="1200" cap="none" spc="0" normalizeH="0" baseline="30000" noProof="0" dirty="0">
                <a:ln>
                  <a:noFill/>
                </a:ln>
                <a:solidFill>
                  <a:schemeClr val="tx1"/>
                </a:solidFill>
                <a:effectLst/>
                <a:uLnTx/>
                <a:uFillTx/>
                <a:latin typeface="+mn-lt"/>
                <a:ea typeface="+mn-ea"/>
                <a:cs typeface="+mn-cs"/>
              </a:rPr>
              <a:t>e</a:t>
            </a:r>
            <a:r>
              <a:rPr kumimoji="0" lang="fr-FR" sz="1800" b="1" i="0" u="none" strike="noStrike" kern="1200" cap="none" spc="0" normalizeH="0" baseline="0" noProof="0" dirty="0">
                <a:ln>
                  <a:noFill/>
                </a:ln>
                <a:solidFill>
                  <a:schemeClr val="tx1"/>
                </a:solidFill>
                <a:effectLst/>
                <a:uLnTx/>
                <a:uFillTx/>
                <a:latin typeface="+mn-lt"/>
                <a:ea typeface="+mn-ea"/>
                <a:cs typeface="+mn-cs"/>
              </a:rPr>
              <a:t> trimestre et décision du chef d’établissement</a:t>
            </a:r>
            <a:r>
              <a:rPr kumimoji="0" lang="fr-FR" sz="1800" b="0" i="0" u="none" strike="noStrike" kern="1200" cap="none" spc="0" normalizeH="0" baseline="0" noProof="0" dirty="0">
                <a:ln>
                  <a:noFill/>
                </a:ln>
                <a:solidFill>
                  <a:schemeClr val="tx1"/>
                </a:solidFill>
                <a:effectLst/>
                <a:uLnTx/>
                <a:uFillTx/>
                <a:latin typeface="+mn-lt"/>
                <a:ea typeface="+mn-ea"/>
                <a:cs typeface="+mn-cs"/>
              </a:rPr>
              <a:t>, </a:t>
            </a:r>
            <a:br>
              <a:rPr kumimoji="0" lang="fr-FR" sz="1800" b="0" i="0" u="none" strike="noStrike" kern="1200" cap="none" spc="0" normalizeH="0" baseline="0" noProof="0" dirty="0">
                <a:ln>
                  <a:noFill/>
                </a:ln>
                <a:solidFill>
                  <a:schemeClr val="tx1"/>
                </a:solidFill>
                <a:effectLst/>
                <a:uLnTx/>
                <a:uFillTx/>
                <a:latin typeface="+mn-lt"/>
                <a:ea typeface="+mn-ea"/>
                <a:cs typeface="+mn-cs"/>
              </a:rPr>
            </a:br>
            <a:r>
              <a:rPr kumimoji="0" lang="fr-FR" sz="1800" b="0" i="0" u="none" strike="noStrike" kern="1200" cap="none" spc="0" normalizeH="0" baseline="0" noProof="0" dirty="0">
                <a:ln>
                  <a:noFill/>
                </a:ln>
                <a:solidFill>
                  <a:schemeClr val="tx1"/>
                </a:solidFill>
                <a:effectLst/>
                <a:uLnTx/>
                <a:uFillTx/>
                <a:latin typeface="+mn-lt"/>
                <a:ea typeface="+mn-ea"/>
                <a:cs typeface="+mn-cs"/>
              </a:rPr>
              <a:t>en l’occurrence : </a:t>
            </a:r>
            <a:r>
              <a:rPr kumimoji="0" lang="fr-FR" sz="1800" b="0" i="0" u="none" strike="noStrike" kern="1200" cap="none" spc="0" normalizeH="0" baseline="0" noProof="0" dirty="0">
                <a:ln>
                  <a:noFill/>
                </a:ln>
                <a:solidFill>
                  <a:srgbClr val="FF0000"/>
                </a:solidFill>
                <a:effectLst/>
                <a:uLnTx/>
                <a:uFillTx/>
                <a:latin typeface="+mn-lt"/>
                <a:ea typeface="+mn-ea"/>
                <a:cs typeface="+mn-cs"/>
              </a:rPr>
              <a:t>2</a:t>
            </a:r>
            <a:r>
              <a:rPr kumimoji="0" lang="fr-FR" sz="1800" b="0" i="0" u="none" strike="noStrike" kern="1200" cap="none" spc="0" normalizeH="0" baseline="30000" noProof="0" dirty="0">
                <a:ln>
                  <a:noFill/>
                </a:ln>
                <a:solidFill>
                  <a:srgbClr val="FF0000"/>
                </a:solidFill>
                <a:effectLst/>
                <a:uLnTx/>
                <a:uFillTx/>
                <a:latin typeface="Calibri" panose="020F0502020204030204" pitchFamily="34" charset="0"/>
                <a:ea typeface="+mn-ea"/>
                <a:cs typeface="+mn-cs"/>
              </a:rPr>
              <a:t>de </a:t>
            </a:r>
            <a:r>
              <a:rPr kumimoji="0" lang="fr-FR" sz="1800" b="0" i="0" u="none" strike="noStrike" kern="1200" cap="none" spc="0" normalizeH="0" baseline="0" noProof="0" dirty="0">
                <a:ln>
                  <a:noFill/>
                </a:ln>
                <a:solidFill>
                  <a:srgbClr val="FF0000"/>
                </a:solidFill>
                <a:effectLst/>
                <a:uLnTx/>
                <a:uFillTx/>
                <a:latin typeface="+mn-lt"/>
                <a:ea typeface="+mn-ea"/>
                <a:cs typeface="+mn-cs"/>
              </a:rPr>
              <a:t>générale et technologique </a:t>
            </a:r>
            <a:r>
              <a:rPr kumimoji="0" lang="fr-FR" sz="1800" b="1" i="0" u="none" strike="noStrike" kern="1200" cap="none" spc="0" normalizeH="0" baseline="0" noProof="0" dirty="0">
                <a:ln>
                  <a:noFill/>
                </a:ln>
                <a:solidFill>
                  <a:srgbClr val="FF0000"/>
                </a:solidFill>
                <a:effectLst/>
                <a:uLnTx/>
                <a:uFillTx/>
                <a:latin typeface="+mn-lt"/>
                <a:ea typeface="+mn-ea"/>
                <a:cs typeface="+mn-cs"/>
              </a:rPr>
              <a:t>ou</a:t>
            </a:r>
            <a:r>
              <a:rPr kumimoji="0" lang="fr-FR" sz="1800" b="0" i="0" u="none" strike="noStrike" kern="1200" cap="none" spc="0" normalizeH="0" baseline="0" noProof="0" dirty="0">
                <a:ln>
                  <a:noFill/>
                </a:ln>
                <a:solidFill>
                  <a:srgbClr val="FF0000"/>
                </a:solidFill>
                <a:effectLst/>
                <a:uLnTx/>
                <a:uFillTx/>
                <a:latin typeface="+mn-lt"/>
                <a:ea typeface="+mn-ea"/>
                <a:cs typeface="+mn-cs"/>
              </a:rPr>
              <a:t> 2</a:t>
            </a:r>
            <a:r>
              <a:rPr kumimoji="0" lang="fr-FR" sz="1800" b="0" i="0" u="none" strike="noStrike" kern="1200" cap="none" spc="0" normalizeH="0" baseline="30000" noProof="0" dirty="0">
                <a:ln>
                  <a:noFill/>
                </a:ln>
                <a:solidFill>
                  <a:srgbClr val="FF0000"/>
                </a:solidFill>
                <a:effectLst/>
                <a:uLnTx/>
                <a:uFillTx/>
                <a:latin typeface="+mn-lt"/>
                <a:ea typeface="+mn-ea"/>
                <a:cs typeface="+mn-cs"/>
              </a:rPr>
              <a:t>de</a:t>
            </a:r>
            <a:r>
              <a:rPr kumimoji="0" lang="fr-FR" sz="1800" b="0" i="0" u="none" strike="noStrike" kern="1200" cap="none" spc="0" normalizeH="0" baseline="0" noProof="0" dirty="0">
                <a:ln>
                  <a:noFill/>
                </a:ln>
                <a:solidFill>
                  <a:srgbClr val="FF0000"/>
                </a:solidFill>
                <a:effectLst/>
                <a:uLnTx/>
                <a:uFillTx/>
                <a:latin typeface="+mn-lt"/>
                <a:ea typeface="+mn-ea"/>
                <a:cs typeface="+mn-cs"/>
              </a:rPr>
              <a:t> pro </a:t>
            </a:r>
            <a:r>
              <a:rPr kumimoji="0" lang="fr-FR" sz="1800" b="1" i="0" u="none" strike="noStrike" kern="1200" cap="none" spc="0" normalizeH="0" baseline="0" noProof="0" dirty="0">
                <a:ln>
                  <a:noFill/>
                </a:ln>
                <a:solidFill>
                  <a:srgbClr val="FF0000"/>
                </a:solidFill>
                <a:effectLst/>
                <a:uLnTx/>
                <a:uFillTx/>
                <a:latin typeface="+mn-lt"/>
                <a:ea typeface="+mn-ea"/>
                <a:cs typeface="+mn-cs"/>
              </a:rPr>
              <a:t>ou</a:t>
            </a:r>
            <a:r>
              <a:rPr kumimoji="0" lang="fr-FR" sz="1800" b="0" i="0" u="none" strike="noStrike" kern="1200" cap="none" spc="0" normalizeH="0" baseline="0" noProof="0" dirty="0">
                <a:ln>
                  <a:noFill/>
                </a:ln>
                <a:solidFill>
                  <a:srgbClr val="FF0000"/>
                </a:solidFill>
                <a:effectLst/>
                <a:uLnTx/>
                <a:uFillTx/>
                <a:latin typeface="+mn-lt"/>
                <a:ea typeface="+mn-ea"/>
                <a:cs typeface="+mn-cs"/>
              </a:rPr>
              <a:t> 1</a:t>
            </a:r>
            <a:r>
              <a:rPr kumimoji="0" lang="fr-FR" sz="1800" b="0" i="0" u="none" strike="noStrike" kern="1200" cap="none" spc="0" normalizeH="0" baseline="30000" noProof="0" dirty="0">
                <a:ln>
                  <a:noFill/>
                </a:ln>
                <a:solidFill>
                  <a:srgbClr val="FF0000"/>
                </a:solidFill>
                <a:effectLst/>
                <a:uLnTx/>
                <a:uFillTx/>
                <a:latin typeface="+mn-lt"/>
                <a:ea typeface="+mn-ea"/>
                <a:cs typeface="+mn-cs"/>
              </a:rPr>
              <a:t>re</a:t>
            </a:r>
            <a:r>
              <a:rPr kumimoji="0" lang="fr-FR" sz="1800" b="0" i="0" u="none" strike="noStrike" kern="1200" cap="none" spc="0" normalizeH="0" baseline="0" noProof="0" dirty="0">
                <a:ln>
                  <a:noFill/>
                </a:ln>
                <a:solidFill>
                  <a:srgbClr val="FF0000"/>
                </a:solidFill>
                <a:effectLst/>
                <a:uLnTx/>
                <a:uFillTx/>
                <a:latin typeface="+mn-lt"/>
                <a:ea typeface="+mn-ea"/>
                <a:cs typeface="+mn-cs"/>
              </a:rPr>
              <a:t> année de CAP </a:t>
            </a:r>
            <a:r>
              <a:rPr kumimoji="0" lang="fr-FR" sz="1800" b="1" i="0" u="none" strike="noStrike" kern="1200" cap="none" spc="0" normalizeH="0" baseline="0" noProof="0" dirty="0">
                <a:ln>
                  <a:noFill/>
                </a:ln>
                <a:solidFill>
                  <a:srgbClr val="FF0000"/>
                </a:solidFill>
                <a:effectLst/>
                <a:uLnTx/>
                <a:uFillTx/>
                <a:latin typeface="+mn-lt"/>
                <a:ea typeface="+mn-ea"/>
                <a:cs typeface="+mn-cs"/>
              </a:rPr>
              <a:t>ou</a:t>
            </a:r>
            <a:r>
              <a:rPr kumimoji="0" lang="fr-FR" sz="1800" b="0" i="0" u="none" strike="noStrike" kern="1200" cap="none" spc="0" normalizeH="0" baseline="0" noProof="0" dirty="0">
                <a:ln>
                  <a:noFill/>
                </a:ln>
                <a:solidFill>
                  <a:srgbClr val="FF0000"/>
                </a:solidFill>
                <a:effectLst/>
                <a:uLnTx/>
                <a:uFillTx/>
                <a:latin typeface="+mn-lt"/>
                <a:ea typeface="+mn-ea"/>
                <a:cs typeface="+mn-cs"/>
              </a:rPr>
              <a:t> redoublement exceptionnel </a:t>
            </a:r>
            <a:br>
              <a:rPr kumimoji="0" lang="fr-FR" sz="1800" b="0" i="0" u="none" strike="noStrike" kern="1200" cap="none" spc="0" normalizeH="0" baseline="0" noProof="0" dirty="0">
                <a:ln>
                  <a:noFill/>
                </a:ln>
                <a:solidFill>
                  <a:srgbClr val="FF0000"/>
                </a:solidFill>
                <a:effectLst/>
                <a:uLnTx/>
                <a:uFillTx/>
                <a:latin typeface="+mn-lt"/>
                <a:ea typeface="+mn-ea"/>
                <a:cs typeface="+mn-cs"/>
              </a:rPr>
            </a:br>
            <a:r>
              <a:rPr kumimoji="0" lang="fr-FR" sz="1800" b="0" i="0" u="none" strike="noStrike" kern="1200" cap="none" spc="0" normalizeH="0" baseline="0" noProof="0" dirty="0">
                <a:ln>
                  <a:noFill/>
                </a:ln>
                <a:solidFill>
                  <a:srgbClr val="FF0000"/>
                </a:solidFill>
                <a:effectLst/>
                <a:uLnTx/>
                <a:uFillTx/>
                <a:latin typeface="+mn-lt"/>
                <a:ea typeface="+mn-ea"/>
                <a:cs typeface="+mn-cs"/>
              </a:rPr>
              <a:t>(le maintien peut être demandé par l’élève et sa famille)</a:t>
            </a:r>
            <a:endParaRPr kumimoji="0" lang="fr-FR" sz="800" b="0" i="0" u="none" strike="noStrike" kern="1200" cap="none" spc="0" normalizeH="0" baseline="0" noProof="0" dirty="0">
              <a:ln>
                <a:noFill/>
              </a:ln>
              <a:solidFill>
                <a:srgbClr val="FF0000"/>
              </a:solidFill>
              <a:effectLst/>
              <a:uLnTx/>
              <a:uFillTx/>
              <a:latin typeface="+mn-lt"/>
              <a:ea typeface="+mn-ea"/>
              <a:cs typeface="+mn-cs"/>
            </a:endParaRPr>
          </a:p>
          <a:p>
            <a:pPr marL="457200" marR="0" lvl="1" indent="0" algn="l" defTabSz="4572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schemeClr val="tx1"/>
                </a:solidFill>
                <a:effectLst/>
                <a:uLnTx/>
                <a:uFillTx/>
                <a:latin typeface="+mn-lt"/>
                <a:ea typeface="+mn-ea"/>
                <a:cs typeface="+mn-cs"/>
              </a:rPr>
              <a:t>➜ </a:t>
            </a:r>
            <a:r>
              <a:rPr kumimoji="0" lang="fr-FR" sz="1800" b="1" i="0" u="none" strike="noStrike" kern="1200" cap="none" spc="0" normalizeH="0" baseline="0" noProof="0" dirty="0">
                <a:ln>
                  <a:noFill/>
                </a:ln>
                <a:solidFill>
                  <a:schemeClr val="tx1"/>
                </a:solidFill>
                <a:effectLst/>
                <a:uLnTx/>
                <a:uFillTx/>
                <a:latin typeface="+mn-lt"/>
                <a:ea typeface="+mn-ea"/>
                <a:cs typeface="+mn-cs"/>
              </a:rPr>
              <a:t>Si accord </a:t>
            </a:r>
            <a:r>
              <a:rPr kumimoji="0" lang="fr-FR" sz="1800" b="0" i="0" u="none" strike="noStrike" kern="1200" cap="none" spc="0" normalizeH="0" baseline="0" noProof="0" dirty="0">
                <a:ln>
                  <a:noFill/>
                </a:ln>
                <a:solidFill>
                  <a:schemeClr val="tx1"/>
                </a:solidFill>
                <a:effectLst/>
                <a:uLnTx/>
                <a:uFillTx/>
                <a:latin typeface="+mn-lt"/>
                <a:ea typeface="+mn-ea"/>
                <a:cs typeface="+mn-cs"/>
              </a:rPr>
              <a:t>: validation et </a:t>
            </a:r>
            <a:r>
              <a:rPr kumimoji="0" lang="fr-FR" sz="1800" b="1" i="0" u="none" strike="noStrike" kern="1200" cap="none" spc="0" normalizeH="0" baseline="0" noProof="0" dirty="0">
                <a:ln>
                  <a:noFill/>
                </a:ln>
                <a:solidFill>
                  <a:schemeClr val="tx1"/>
                </a:solidFill>
                <a:effectLst/>
                <a:uLnTx/>
                <a:uFillTx/>
                <a:latin typeface="+mn-lt"/>
                <a:ea typeface="+mn-ea"/>
                <a:cs typeface="+mn-cs"/>
              </a:rPr>
              <a:t>décision d’orientation définitive</a:t>
            </a:r>
            <a:endParaRPr kumimoji="0" lang="fr-FR" sz="1800" b="0" i="0" u="none" strike="noStrike" kern="1200" cap="none" spc="0" normalizeH="0" baseline="0" noProof="0" dirty="0">
              <a:ln>
                <a:noFill/>
              </a:ln>
              <a:solidFill>
                <a:schemeClr val="tx1"/>
              </a:solidFill>
              <a:effectLst/>
              <a:uLnTx/>
              <a:uFillTx/>
              <a:latin typeface="+mn-lt"/>
              <a:ea typeface="+mn-ea"/>
              <a:cs typeface="+mn-cs"/>
            </a:endParaRPr>
          </a:p>
          <a:p>
            <a:pPr marL="363855" marR="0" lvl="0" indent="-363855" algn="l" defTabSz="457200" rtl="0" eaLnBrk="1" fontAlgn="auto" latinLnBrk="0" hangingPunct="1">
              <a:lnSpc>
                <a:spcPct val="100000"/>
              </a:lnSpc>
              <a:spcBef>
                <a:spcPts val="0"/>
              </a:spcBef>
              <a:spcAft>
                <a:spcPts val="600"/>
              </a:spcAft>
              <a:buClrTx/>
              <a:buSzTx/>
              <a:buFontTx/>
              <a:buNone/>
              <a:defRPr/>
            </a:pPr>
            <a:r>
              <a:rPr kumimoji="0" lang="fr-FR" sz="1800" b="0" i="0" u="none" strike="noStrike" kern="1200" cap="none" spc="0" normalizeH="0" baseline="0" noProof="0" dirty="0">
                <a:ln>
                  <a:noFill/>
                </a:ln>
                <a:solidFill>
                  <a:schemeClr val="tx1"/>
                </a:solidFill>
                <a:effectLst/>
                <a:uLnTx/>
                <a:uFillTx/>
                <a:latin typeface="+mn-lt"/>
                <a:ea typeface="+mn-ea"/>
                <a:cs typeface="+mn-cs"/>
              </a:rPr>
              <a:t> 	  ➜ </a:t>
            </a:r>
            <a:r>
              <a:rPr kumimoji="0" lang="fr-FR" sz="1800" b="1" i="0" u="none" strike="noStrike" kern="1200" cap="none" spc="0" normalizeH="0" baseline="0" noProof="0" dirty="0">
                <a:ln>
                  <a:noFill/>
                </a:ln>
                <a:solidFill>
                  <a:schemeClr val="tx1"/>
                </a:solidFill>
                <a:effectLst/>
                <a:uLnTx/>
                <a:uFillTx/>
                <a:latin typeface="+mn-lt"/>
                <a:ea typeface="+mn-ea"/>
                <a:cs typeface="+mn-cs"/>
              </a:rPr>
              <a:t>Si désaccord </a:t>
            </a:r>
            <a:r>
              <a:rPr kumimoji="0" lang="fr-FR" sz="1800" b="0" i="0" u="none" strike="noStrike" kern="1200" cap="none" spc="0" normalizeH="0" baseline="0" noProof="0" dirty="0">
                <a:ln>
                  <a:noFill/>
                </a:ln>
                <a:solidFill>
                  <a:schemeClr val="tx1"/>
                </a:solidFill>
                <a:effectLst/>
                <a:uLnTx/>
                <a:uFillTx/>
                <a:latin typeface="+mn-lt"/>
                <a:ea typeface="+mn-ea"/>
                <a:cs typeface="+mn-cs"/>
              </a:rPr>
              <a:t>: </a:t>
            </a:r>
            <a:r>
              <a:rPr kumimoji="0" lang="fr-FR" sz="1800" b="1" i="0" u="none" strike="noStrike" kern="1200" cap="none" spc="0" normalizeH="0" baseline="0" noProof="0" dirty="0">
                <a:ln>
                  <a:noFill/>
                </a:ln>
                <a:solidFill>
                  <a:schemeClr val="tx1"/>
                </a:solidFill>
                <a:effectLst/>
                <a:uLnTx/>
                <a:uFillTx/>
                <a:latin typeface="+mn-lt"/>
                <a:ea typeface="+mn-ea"/>
                <a:cs typeface="+mn-cs"/>
              </a:rPr>
              <a:t>entretien</a:t>
            </a:r>
            <a:r>
              <a:rPr kumimoji="0" lang="fr-FR" sz="1800" b="0" i="0" u="none" strike="noStrike" kern="1200" cap="none" spc="0" normalizeH="0" baseline="0" noProof="0" dirty="0">
                <a:ln>
                  <a:noFill/>
                </a:ln>
                <a:solidFill>
                  <a:schemeClr val="tx1"/>
                </a:solidFill>
                <a:effectLst/>
                <a:uLnTx/>
                <a:uFillTx/>
                <a:latin typeface="+mn-lt"/>
                <a:ea typeface="+mn-ea"/>
                <a:cs typeface="+mn-cs"/>
              </a:rPr>
              <a:t> famille/chef d’établissement et possibilité de saisir la </a:t>
            </a:r>
            <a:r>
              <a:rPr kumimoji="0" lang="fr-FR" sz="1800" b="1" i="0" u="none" strike="noStrike" kern="1200" cap="none" spc="0" normalizeH="0" baseline="0" noProof="0" dirty="0">
                <a:ln>
                  <a:noFill/>
                </a:ln>
                <a:solidFill>
                  <a:schemeClr val="tx1"/>
                </a:solidFill>
                <a:effectLst/>
                <a:uLnTx/>
                <a:uFillTx/>
                <a:latin typeface="+mn-lt"/>
                <a:ea typeface="+mn-ea"/>
                <a:cs typeface="+mn-cs"/>
              </a:rPr>
              <a:t>commission d’appel</a:t>
            </a:r>
            <a:endParaRPr kumimoji="0" lang="fr-FR" altLang="fr-FR" sz="1800" b="1" i="0" u="none" strike="noStrike" kern="1200" cap="none" spc="0" normalizeH="0" baseline="0" noProof="0" dirty="0">
              <a:ln>
                <a:noFill/>
              </a:ln>
              <a:solidFill>
                <a:srgbClr val="C00000"/>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altLang="fr-FR" sz="2000" b="1" i="0" u="none" strike="noStrike" kern="1200" cap="small" spc="0" normalizeH="0" baseline="0" noProof="0" dirty="0">
                <a:ln>
                  <a:noFill/>
                </a:ln>
                <a:solidFill>
                  <a:srgbClr val="FF0000"/>
                </a:solidFill>
                <a:effectLst/>
                <a:uLnTx/>
                <a:uFillTx/>
                <a:latin typeface="+mn-lt"/>
                <a:ea typeface="+mn-ea"/>
                <a:cs typeface="+mn-cs"/>
              </a:rPr>
              <a:t>De juin à début juillet</a:t>
            </a:r>
            <a:r>
              <a:rPr kumimoji="0" lang="fr-FR" altLang="fr-FR" sz="2000" b="0" i="0" u="none" strike="noStrike" kern="1200" cap="small" spc="0" normalizeH="0" baseline="0" noProof="0" dirty="0">
                <a:ln>
                  <a:noFill/>
                </a:ln>
                <a:solidFill>
                  <a:srgbClr val="FF0000"/>
                </a:solidFill>
                <a:effectLst/>
                <a:uLnTx/>
                <a:uFillTx/>
                <a:latin typeface="+mn-lt"/>
                <a:ea typeface="+mn-ea"/>
                <a:cs typeface="+mn-cs"/>
              </a:rPr>
              <a:t> </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fr-FR" altLang="fr-FR" sz="1800" b="0" i="0" u="none" strike="noStrike" kern="1200" cap="none" spc="0" normalizeH="0" baseline="0" noProof="0" dirty="0">
                <a:ln>
                  <a:noFill/>
                </a:ln>
                <a:solidFill>
                  <a:schemeClr val="tx1"/>
                </a:solidFill>
                <a:effectLst/>
                <a:uLnTx/>
                <a:uFillTx/>
                <a:latin typeface="+mn-lt"/>
                <a:ea typeface="+mn-ea"/>
                <a:cs typeface="+mn-cs"/>
              </a:rPr>
              <a:t>Réception des </a:t>
            </a:r>
            <a:r>
              <a:rPr kumimoji="0" lang="fr-FR" altLang="fr-FR" sz="1800" b="1" i="0" u="none" strike="noStrike" kern="1200" cap="none" spc="0" normalizeH="0" baseline="0" noProof="0" dirty="0">
                <a:ln>
                  <a:noFill/>
                </a:ln>
                <a:solidFill>
                  <a:schemeClr val="tx1"/>
                </a:solidFill>
                <a:effectLst/>
                <a:uLnTx/>
                <a:uFillTx/>
                <a:latin typeface="+mn-lt"/>
                <a:ea typeface="+mn-ea"/>
                <a:cs typeface="+mn-cs"/>
              </a:rPr>
              <a:t>notifications d’affectation </a:t>
            </a:r>
            <a:r>
              <a:rPr kumimoji="0" lang="fr-FR" altLang="fr-FR" sz="1800" b="0" i="0" u="none" strike="noStrike" kern="1200" cap="none" spc="0" normalizeH="0" baseline="0" noProof="0" dirty="0">
                <a:ln>
                  <a:noFill/>
                </a:ln>
                <a:solidFill>
                  <a:schemeClr val="tx1"/>
                </a:solidFill>
                <a:effectLst/>
                <a:uLnTx/>
                <a:uFillTx/>
                <a:latin typeface="+mn-lt"/>
                <a:ea typeface="+mn-ea"/>
                <a:cs typeface="+mn-cs"/>
              </a:rPr>
              <a:t>et </a:t>
            </a:r>
            <a:r>
              <a:rPr kumimoji="0" lang="fr-FR" altLang="fr-FR" sz="1800" b="1" i="0" u="sng" strike="noStrike" kern="1200" cap="none" spc="0" normalizeH="0" baseline="0" noProof="0" dirty="0">
                <a:ln>
                  <a:noFill/>
                </a:ln>
                <a:solidFill>
                  <a:schemeClr val="tx1"/>
                </a:solidFill>
                <a:effectLst/>
                <a:uLnTx/>
                <a:uFillTx/>
                <a:latin typeface="+mn-lt"/>
                <a:ea typeface="+mn-ea"/>
                <a:cs typeface="+mn-cs"/>
              </a:rPr>
              <a:t>surtout inscription </a:t>
            </a:r>
            <a:r>
              <a:rPr kumimoji="0" lang="fr-FR" altLang="fr-FR" sz="1800" b="0" i="0" u="none" strike="noStrike" kern="1200" cap="none" spc="0" normalizeH="0" baseline="0" noProof="0" dirty="0">
                <a:ln>
                  <a:noFill/>
                </a:ln>
                <a:solidFill>
                  <a:schemeClr val="tx1"/>
                </a:solidFill>
                <a:effectLst/>
                <a:uLnTx/>
                <a:uFillTx/>
                <a:latin typeface="+mn-lt"/>
                <a:ea typeface="+mn-ea"/>
                <a:cs typeface="+mn-cs"/>
              </a:rPr>
              <a:t>dans l’établissement.</a:t>
            </a:r>
          </a:p>
        </p:txBody>
      </p:sp>
      <p:sp>
        <p:nvSpPr>
          <p:cNvPr id="4" name="Flèche : bas 3"/>
          <p:cNvSpPr/>
          <p:nvPr/>
        </p:nvSpPr>
        <p:spPr>
          <a:xfrm>
            <a:off x="239604" y="901981"/>
            <a:ext cx="620155" cy="4665101"/>
          </a:xfrm>
          <a:prstGeom prst="downArrow">
            <a:avLst/>
          </a:prstGeom>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800" b="0" i="0" u="none" strike="noStrike" kern="1200" cap="none" spc="0" normalizeH="0" baseline="0" noProof="0">
              <a:ln>
                <a:noFill/>
              </a:ln>
              <a:solidFill>
                <a:schemeClr val="lt1"/>
              </a:solidFill>
              <a:effectLst/>
              <a:uLnTx/>
              <a:uFillTx/>
              <a:latin typeface="+mn-lt"/>
              <a:ea typeface="+mn-ea"/>
              <a:cs typeface="+mn-cs"/>
            </a:endParaRPr>
          </a:p>
        </p:txBody>
      </p:sp>
      <p:sp>
        <p:nvSpPr>
          <p:cNvPr id="3" name="Rectangle à coins arrondis 2"/>
          <p:cNvSpPr/>
          <p:nvPr/>
        </p:nvSpPr>
        <p:spPr>
          <a:xfrm>
            <a:off x="-14287" y="5940425"/>
            <a:ext cx="12192000" cy="388938"/>
          </a:xfrm>
          <a:prstGeom prst="roundRect">
            <a:avLst/>
          </a:prstGeom>
          <a:solidFill>
            <a:srgbClr val="DDDDDD">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endParaRPr kumimoji="0" lang="fr-FR" sz="1800" b="0" i="0" u="none" strike="noStrike" kern="1200" cap="none" spc="0" normalizeH="0" baseline="0" noProof="0">
              <a:ln>
                <a:noFill/>
              </a:ln>
              <a:solidFill>
                <a:schemeClr val="lt1"/>
              </a:solidFill>
              <a:effectLst/>
              <a:uLnTx/>
              <a:uFillTx/>
              <a:latin typeface="+mn-lt"/>
              <a:ea typeface="+mn-ea"/>
              <a:cs typeface="+mn-cs"/>
            </a:endParaRPr>
          </a:p>
        </p:txBody>
      </p:sp>
      <p:sp>
        <p:nvSpPr>
          <p:cNvPr id="13319" name="ZoneTexte 4"/>
          <p:cNvSpPr txBox="1"/>
          <p:nvPr/>
        </p:nvSpPr>
        <p:spPr>
          <a:xfrm>
            <a:off x="-14287" y="5867400"/>
            <a:ext cx="13187362" cy="368300"/>
          </a:xfrm>
          <a:prstGeom prst="rect">
            <a:avLst/>
          </a:prstGeom>
          <a:noFill/>
          <a:ln w="9525">
            <a:noFill/>
          </a:ln>
        </p:spPr>
        <p:txBody>
          <a:bodyPr>
            <a:spAutoFit/>
          </a:bodyPr>
          <a:lstStyle/>
          <a:p>
            <a:r>
              <a:rPr lang="fr-FR" altLang="fr-FR" b="1" dirty="0">
                <a:solidFill>
                  <a:srgbClr val="FF0000"/>
                </a:solidFill>
                <a:latin typeface="Calibri" panose="020F0502020204030204" pitchFamily="34" charset="0"/>
              </a:rPr>
              <a:t>*</a:t>
            </a:r>
            <a:r>
              <a:rPr lang="fr-FR" altLang="fr-FR" sz="1000" i="1" dirty="0">
                <a:solidFill>
                  <a:srgbClr val="FF0000"/>
                </a:solidFill>
                <a:latin typeface="Calibri" panose="020F0502020204030204" pitchFamily="34" charset="0"/>
              </a:rPr>
              <a:t>Le téléservice « Affectation après la 3</a:t>
            </a:r>
            <a:r>
              <a:rPr lang="fr-FR" altLang="fr-FR" sz="1000" i="1" baseline="30000" dirty="0">
                <a:solidFill>
                  <a:srgbClr val="FF0000"/>
                </a:solidFill>
                <a:latin typeface="Calibri" panose="020F0502020204030204" pitchFamily="34" charset="0"/>
              </a:rPr>
              <a:t>e</a:t>
            </a:r>
            <a:r>
              <a:rPr lang="fr-FR" altLang="fr-FR" sz="1000" i="1" dirty="0">
                <a:solidFill>
                  <a:srgbClr val="FF0000"/>
                </a:solidFill>
                <a:latin typeface="Calibri" panose="020F0502020204030204" pitchFamily="34" charset="0"/>
              </a:rPr>
              <a:t> » permet aux familles de saisir les vœux d’orientation et les vœux d’affectation, de consulter les avis du conseil de classe et la décision du chef d’établissement ainsi que la notification d’affectation</a:t>
            </a:r>
          </a:p>
        </p:txBody>
      </p:sp>
      <p:sp>
        <p:nvSpPr>
          <p:cNvPr id="13320"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2</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numéro de diapositive 2"/>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rPr>
              <a:t>20</a:t>
            </a:fld>
            <a:endParaRPr lang="fr-FR" altLang="fr-FR" sz="1000" dirty="0">
              <a:solidFill>
                <a:srgbClr val="FFFFFF"/>
              </a:solidFill>
            </a:endParaRPr>
          </a:p>
        </p:txBody>
      </p:sp>
      <p:pic>
        <p:nvPicPr>
          <p:cNvPr id="34819" name="Image 2"/>
          <p:cNvPicPr>
            <a:picLocks noChangeAspect="1"/>
          </p:cNvPicPr>
          <p:nvPr/>
        </p:nvPicPr>
        <p:blipFill>
          <a:blip r:embed="rId2"/>
          <a:stretch>
            <a:fillRect/>
          </a:stretch>
        </p:blipFill>
        <p:spPr>
          <a:xfrm>
            <a:off x="1252538" y="133350"/>
            <a:ext cx="9129712" cy="6211888"/>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192088" y="1184275"/>
            <a:ext cx="11645900" cy="5100320"/>
          </a:xfrm>
          <a:prstGeom prst="rect">
            <a:avLst/>
          </a:prstGeom>
          <a:noFill/>
          <a:ln>
            <a:noFill/>
          </a:ln>
        </p:spPr>
        <p:txBody>
          <a:bodyPr>
            <a:spAutoFit/>
          </a:bodyPr>
          <a:lstStyle>
            <a:lvl1pPr>
              <a:defRPr>
                <a:solidFill>
                  <a:schemeClr val="tx1"/>
                </a:solidFill>
                <a:latin typeface="Calibri" panose="020F0502020204030204" pitchFamily="34" charset="0"/>
              </a:defRPr>
            </a:lvl1pPr>
            <a:lvl2pPr>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342900" marR="0" lvl="0" indent="-342900" algn="l" defTabSz="457200" rtl="0" eaLnBrk="1" fontAlgn="base" latinLnBrk="0" hangingPunct="1">
              <a:lnSpc>
                <a:spcPct val="90000"/>
              </a:lnSpc>
              <a:spcBef>
                <a:spcPct val="0"/>
              </a:spcBef>
              <a:spcAft>
                <a:spcPct val="0"/>
              </a:spcAft>
              <a:buClrTx/>
              <a:buSzTx/>
              <a:buFont typeface="Wingdings" panose="05000000000000000000" pitchFamily="2" charset="2"/>
              <a:buChar char="Ø"/>
              <a:defRPr/>
            </a:pP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AFFECTATION : 2</a:t>
            </a:r>
            <a:r>
              <a:rPr kumimoji="0" lang="fr-FR" altLang="fr-FR" sz="2000" b="1" i="0" u="none" strike="noStrike" kern="1200" cap="none" spc="0" normalizeH="0" baseline="30000" noProof="0" dirty="0">
                <a:ln>
                  <a:noFill/>
                </a:ln>
                <a:solidFill>
                  <a:srgbClr val="FF0000"/>
                </a:solidFill>
                <a:effectLst/>
                <a:uLnTx/>
                <a:uFillTx/>
                <a:latin typeface="Calibri" panose="020F0502020204030204" pitchFamily="34" charset="0"/>
                <a:ea typeface="+mn-ea"/>
                <a:cs typeface="Arial" panose="020B0604020202020204" pitchFamily="34" charset="0"/>
              </a:rPr>
              <a:t>de</a:t>
            </a: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PROFESSIONNELLE ET 1</a:t>
            </a:r>
            <a:r>
              <a:rPr kumimoji="0" lang="fr-FR" altLang="fr-FR" sz="2000" b="1" i="0" u="none" strike="noStrike" kern="1200" cap="none" spc="0" normalizeH="0" baseline="30000" noProof="0" dirty="0">
                <a:ln>
                  <a:noFill/>
                </a:ln>
                <a:solidFill>
                  <a:srgbClr val="FF0000"/>
                </a:solidFill>
                <a:effectLst/>
                <a:uLnTx/>
                <a:uFillTx/>
                <a:latin typeface="Calibri" panose="020F0502020204030204" pitchFamily="34" charset="0"/>
                <a:ea typeface="+mn-ea"/>
                <a:cs typeface="Arial" panose="020B0604020202020204" pitchFamily="34" charset="0"/>
              </a:rPr>
              <a:t>re</a:t>
            </a: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ANNÉE DE CAP</a:t>
            </a:r>
            <a:endPar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Times New Roman" panose="02020603050405020304" charset="0"/>
            </a:endParaRPr>
          </a:p>
          <a:p>
            <a:pPr marL="0" marR="0" lvl="0" indent="0" algn="l" defTabSz="457200" rtl="0" eaLnBrk="1" fontAlgn="base" latinLnBrk="0" hangingPunct="1">
              <a:lnSpc>
                <a:spcPct val="90000"/>
              </a:lnSpc>
              <a:spcBef>
                <a:spcPct val="40000"/>
              </a:spcBef>
              <a:spcAft>
                <a:spcPct val="0"/>
              </a:spcAft>
              <a:buClrTx/>
              <a:buSzTx/>
              <a:buFontTx/>
              <a:buNone/>
              <a:defRPr/>
            </a:pP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Le barème académique prend en compte :</a:t>
            </a:r>
            <a:r>
              <a:rPr kumimoji="0" lang="fr-FR" altLang="fr-FR" sz="20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a:t>
            </a:r>
          </a:p>
          <a:p>
            <a:pPr marL="0" marR="0" lvl="0" indent="0" algn="l" defTabSz="457200" rtl="0" eaLnBrk="1" fontAlgn="base" latinLnBrk="0" hangingPunct="1">
              <a:lnSpc>
                <a:spcPct val="100000"/>
              </a:lnSpc>
              <a:spcBef>
                <a:spcPts val="0"/>
              </a:spcBef>
              <a:spcAft>
                <a:spcPct val="0"/>
              </a:spcAft>
              <a:buClrTx/>
              <a:buSzTx/>
              <a:buFont typeface="Arial" panose="020B0604020202020204" pitchFamily="34" charset="0"/>
              <a:buChar char="•"/>
              <a:defRPr/>
            </a:pP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la classe d’origine</a:t>
            </a:r>
          </a:p>
          <a:p>
            <a:pPr marL="0" marR="0" lvl="0" indent="0" algn="l" defTabSz="457200" rtl="0" eaLnBrk="1" fontAlgn="base" latinLnBrk="0" hangingPunct="1">
              <a:lnSpc>
                <a:spcPct val="100000"/>
              </a:lnSpc>
              <a:spcBef>
                <a:spcPts val="0"/>
              </a:spcBef>
              <a:spcAft>
                <a:spcPct val="0"/>
              </a:spcAft>
              <a:buClrTx/>
              <a:buSzTx/>
              <a:buFont typeface="Arial" panose="020B0604020202020204" pitchFamily="34" charset="0"/>
              <a:buChar char="•"/>
              <a:defRPr/>
            </a:pP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les résultats scolaires (notes pondérées selon la spécialité demandée)</a:t>
            </a:r>
          </a:p>
          <a:p>
            <a:pPr marL="0" marR="0" lvl="0" indent="0" algn="l" defTabSz="457200" rtl="0" eaLnBrk="1" fontAlgn="base" latinLnBrk="0" hangingPunct="1">
              <a:lnSpc>
                <a:spcPct val="100000"/>
              </a:lnSpc>
              <a:spcBef>
                <a:spcPts val="0"/>
              </a:spcBef>
              <a:spcAft>
                <a:spcPct val="0"/>
              </a:spcAft>
              <a:buClrTx/>
              <a:buSzTx/>
              <a:buFont typeface="Arial" panose="020B0604020202020204" pitchFamily="34" charset="0"/>
              <a:buChar char="•"/>
              <a:defRPr/>
            </a:pP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les bonifications éventuelles (commissions départementales, académiques…)</a:t>
            </a:r>
          </a:p>
          <a:p>
            <a:pPr marL="0" marR="0" lvl="0" indent="0" algn="l" defTabSz="457200" rtl="0" eaLnBrk="1" fontAlgn="base" latinLnBrk="0" hangingPunct="1">
              <a:lnSpc>
                <a:spcPct val="90000"/>
              </a:lnSpc>
              <a:spcBef>
                <a:spcPct val="40000"/>
              </a:spcBef>
              <a:spcAft>
                <a:spcPct val="0"/>
              </a:spcAft>
              <a:buClrTx/>
              <a:buSzTx/>
              <a:buFontTx/>
              <a:buNone/>
              <a:defRPr/>
            </a:pP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icrosoft YaHei" panose="020B0503020204020204" charset="-122"/>
                <a:cs typeface="Arial" panose="020B0604020202020204" pitchFamily="34" charset="0"/>
                <a:sym typeface="Wingdings" panose="05000000000000000000" pitchFamily="2" charset="2"/>
              </a:rPr>
              <a:t> </a:t>
            </a:r>
            <a:r>
              <a:rPr kumimoji="0" lang="fr-FR" altLang="fr-FR" sz="1800" b="1" i="0" u="none" strike="noStrike" kern="1200" cap="none" spc="0" normalizeH="0" baseline="0" noProof="0" dirty="0">
                <a:ln>
                  <a:noFill/>
                </a:ln>
                <a:solidFill>
                  <a:srgbClr val="FF0000"/>
                </a:solidFill>
                <a:effectLst/>
                <a:uLnTx/>
                <a:uFillTx/>
                <a:latin typeface="Calibri" panose="020F0502020204030204" pitchFamily="34" charset="0"/>
                <a:ea typeface="Microsoft YaHei" panose="020B0503020204020204" charset="-122"/>
                <a:cs typeface="Arial" panose="020B0604020202020204" pitchFamily="34" charset="0"/>
              </a:rPr>
              <a:t>Certaines formations professionnelles nécessitent des procédures de recrutement particulières et anticipées </a:t>
            </a:r>
          </a:p>
          <a:p>
            <a:pPr marL="0" marR="0" lvl="0" indent="0" algn="l" defTabSz="457200" rtl="0" eaLnBrk="1" fontAlgn="base" latinLnBrk="0" hangingPunct="1">
              <a:lnSpc>
                <a:spcPct val="90000"/>
              </a:lnSpc>
              <a:spcBef>
                <a:spcPct val="40000"/>
              </a:spcBef>
              <a:spcAft>
                <a:spcPct val="0"/>
              </a:spcAft>
              <a:buClrTx/>
              <a:buSzTx/>
              <a:buFontTx/>
              <a:buNone/>
              <a:defRPr/>
            </a:pPr>
            <a:endPar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0" marR="0" lvl="0" indent="0" algn="l" defTabSz="457200" rtl="0" eaLnBrk="1" fontAlgn="base" latinLnBrk="0" hangingPunct="1">
              <a:lnSpc>
                <a:spcPct val="90000"/>
              </a:lnSpc>
              <a:spcBef>
                <a:spcPct val="40000"/>
              </a:spcBef>
              <a:spcAft>
                <a:spcPct val="0"/>
              </a:spcAft>
              <a:buClrTx/>
              <a:buSzTx/>
              <a:buFontTx/>
              <a:buNone/>
              <a:defRPr/>
            </a:pPr>
            <a:endPar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342900" marR="0" lvl="0" indent="-342900" algn="l" defTabSz="457200" rtl="0" eaLnBrk="1" fontAlgn="base" latinLnBrk="0" hangingPunct="1">
              <a:lnSpc>
                <a:spcPct val="90000"/>
              </a:lnSpc>
              <a:spcBef>
                <a:spcPct val="0"/>
              </a:spcBef>
              <a:spcAft>
                <a:spcPct val="0"/>
              </a:spcAft>
              <a:buClrTx/>
              <a:buSzTx/>
              <a:buFont typeface="Wingdings" panose="05000000000000000000" pitchFamily="2" charset="2"/>
              <a:buChar char="Ø"/>
              <a:defRPr/>
            </a:pP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AFFECTATION : 2</a:t>
            </a:r>
            <a:r>
              <a:rPr kumimoji="0" lang="fr-FR" altLang="fr-FR" sz="2000" b="1" i="0" u="none" strike="noStrike" kern="1200" cap="none" spc="0" normalizeH="0" baseline="30000" noProof="0" dirty="0">
                <a:ln>
                  <a:noFill/>
                </a:ln>
                <a:solidFill>
                  <a:srgbClr val="FF0000"/>
                </a:solidFill>
                <a:effectLst/>
                <a:uLnTx/>
                <a:uFillTx/>
                <a:latin typeface="Calibri" panose="020F0502020204030204" pitchFamily="34" charset="0"/>
                <a:ea typeface="+mn-ea"/>
                <a:cs typeface="Arial" panose="020B0604020202020204" pitchFamily="34" charset="0"/>
              </a:rPr>
              <a:t>de</a:t>
            </a:r>
            <a:r>
              <a:rPr kumimoji="0" lang="fr-FR" altLang="fr-FR" sz="2000" b="1" i="0" u="none" strike="noStrike" kern="1200" cap="none" spc="0" normalizeH="0" baseline="0" noProof="0" dirty="0">
                <a:ln>
                  <a:noFill/>
                </a:ln>
                <a:solidFill>
                  <a:srgbClr val="FF0000"/>
                </a:solidFill>
                <a:effectLst/>
                <a:uLnTx/>
                <a:uFillTx/>
                <a:latin typeface="Calibri" panose="020F0502020204030204" pitchFamily="34" charset="0"/>
                <a:ea typeface="+mn-ea"/>
                <a:cs typeface="Arial" panose="020B0604020202020204" pitchFamily="34" charset="0"/>
              </a:rPr>
              <a:t> GÉNÉRALE ET TECHNOLOGIQUE</a:t>
            </a:r>
          </a:p>
          <a:p>
            <a:pPr marL="0" marR="0" lvl="0" indent="0" algn="l" defTabSz="457200" rtl="0" eaLnBrk="1" fontAlgn="base" latinLnBrk="0" hangingPunct="1">
              <a:lnSpc>
                <a:spcPct val="90000"/>
              </a:lnSpc>
              <a:spcBef>
                <a:spcPct val="40000"/>
              </a:spcBef>
              <a:spcAft>
                <a:spcPct val="0"/>
              </a:spcAft>
              <a:buClr>
                <a:srgbClr val="000000"/>
              </a:buClr>
              <a:buSzPct val="75000"/>
              <a:buFont typeface="Arial" panose="020B0604020202020204" pitchFamily="34" charset="0"/>
              <a:buChar char="•"/>
              <a:defRPr/>
            </a:pPr>
            <a:r>
              <a:rPr kumimoji="0" lang="fr-FR" altLang="fr-FR" sz="20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S</a:t>
            </a:r>
            <a:r>
              <a:rPr kumimoji="0" lang="fr-FR" altLang="fr-FR" sz="18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ur le ou les lycée(s) de secteur</a:t>
            </a: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a:t>
            </a:r>
          </a:p>
          <a:p>
            <a:pPr marL="0" marR="0" lvl="0" indent="0" algn="l" defTabSz="457200" rtl="0" eaLnBrk="1" fontAlgn="base" latinLnBrk="0" hangingPunct="1">
              <a:lnSpc>
                <a:spcPct val="90000"/>
              </a:lnSpc>
              <a:spcBef>
                <a:spcPct val="40000"/>
              </a:spcBef>
              <a:spcAft>
                <a:spcPct val="0"/>
              </a:spcAft>
              <a:buClr>
                <a:srgbClr val="000000"/>
              </a:buClr>
              <a:buSzPct val="75000"/>
              <a:buFontTx/>
              <a:buNone/>
              <a:defRPr/>
            </a:pPr>
            <a:r>
              <a:rPr kumimoji="0" lang="fr-FR" altLang="fr-FR" sz="1800" b="1" i="1"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L’élève est affecté à partir de son secteur géographique d’habitation</a:t>
            </a:r>
            <a:r>
              <a:rPr kumimoji="0" lang="fr-FR" altLang="fr-FR" sz="18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a:t>
            </a: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Possibilité de choisir des enseignements optionnels lors de l’inscription au </a:t>
            </a:r>
            <a:r>
              <a:rPr kumimoji="0" lang="fr-FR" altLang="fr-FR" sz="1800" b="0" i="0" u="none" strike="noStrike" kern="1200" cap="none" spc="0" normalizeH="0" baseline="0" noProof="0" dirty="0" smtClean="0">
                <a:ln>
                  <a:noFill/>
                </a:ln>
                <a:solidFill>
                  <a:schemeClr val="tx1"/>
                </a:solidFill>
                <a:effectLst/>
                <a:uLnTx/>
                <a:uFillTx/>
                <a:latin typeface="Calibri" panose="020F0502020204030204" pitchFamily="34" charset="0"/>
                <a:ea typeface="+mn-ea"/>
                <a:cs typeface="Arial" panose="020B0604020202020204" pitchFamily="34" charset="0"/>
              </a:rPr>
              <a:t>lycée (</a:t>
            </a:r>
            <a:r>
              <a:rPr kumimoji="0" lang="fr-FR" altLang="fr-FR" sz="1800" b="0" i="1" u="sng" strike="noStrike" kern="1200" cap="none" spc="0" normalizeH="0" baseline="0" noProof="0" dirty="0" smtClean="0">
                <a:ln>
                  <a:noFill/>
                </a:ln>
                <a:solidFill>
                  <a:schemeClr val="tx1"/>
                </a:solidFill>
                <a:effectLst/>
                <a:uLnTx/>
                <a:uFillTx/>
                <a:latin typeface="Calibri" panose="020F0502020204030204" pitchFamily="34" charset="0"/>
                <a:ea typeface="+mn-ea"/>
                <a:cs typeface="Arial" panose="020B0604020202020204" pitchFamily="34" charset="0"/>
              </a:rPr>
              <a:t>si demande option en dehors du Lycée/demande dérogation et affectation dans limite places)</a:t>
            </a:r>
            <a:endPar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a:p>
            <a:pPr marL="457200" marR="0" lvl="1" indent="0" algn="l" defTabSz="457200" rtl="0" eaLnBrk="1" fontAlgn="base" latinLnBrk="0" hangingPunct="1">
              <a:lnSpc>
                <a:spcPct val="90000"/>
              </a:lnSpc>
              <a:spcBef>
                <a:spcPts val="500"/>
              </a:spcBef>
              <a:spcAft>
                <a:spcPct val="0"/>
              </a:spcAft>
              <a:buClr>
                <a:srgbClr val="000000"/>
              </a:buClr>
              <a:buSzPct val="80000"/>
              <a:buFontTx/>
              <a:buNone/>
              <a:defRPr/>
            </a:pPr>
            <a:endParaRPr kumimoji="0" lang="fr-FR" altLang="fr-FR" sz="1000" b="0" i="0" u="none" strike="noStrike" kern="1200" cap="none" spc="0" normalizeH="0" baseline="0" noProof="0" dirty="0">
              <a:ln>
                <a:noFill/>
              </a:ln>
              <a:solidFill>
                <a:srgbClr val="2E75B6"/>
              </a:solidFill>
              <a:effectLst/>
              <a:uLnTx/>
              <a:uFillTx/>
              <a:latin typeface="Tahoma" panose="020B0604030504040204" pitchFamily="34" charset="0"/>
              <a:ea typeface="+mn-ea"/>
              <a:cs typeface="Arial" panose="020B0604020202020204" pitchFamily="34" charset="0"/>
            </a:endParaRPr>
          </a:p>
          <a:p>
            <a:pPr marL="0" marR="0" lvl="0" indent="0" algn="l" defTabSz="457200" rtl="0" eaLnBrk="1" fontAlgn="base" latinLnBrk="0" hangingPunct="1">
              <a:lnSpc>
                <a:spcPct val="100000"/>
              </a:lnSpc>
              <a:spcBef>
                <a:spcPts val="500"/>
              </a:spcBef>
              <a:spcAft>
                <a:spcPct val="0"/>
              </a:spcAft>
              <a:buClr>
                <a:srgbClr val="000000"/>
              </a:buClr>
              <a:buSzPct val="75000"/>
              <a:buFont typeface="Arial" panose="020B0604020202020204" pitchFamily="34" charset="0"/>
              <a:buChar char="•"/>
              <a:defRPr/>
            </a:pPr>
            <a:r>
              <a:rPr kumimoji="0" lang="fr-FR" altLang="fr-FR" sz="1800" b="1"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Avec des enseignements optionnels rares</a:t>
            </a:r>
            <a:r>
              <a:rPr kumimoji="0" lang="fr-FR" altLang="fr-FR" sz="1800" b="1" i="0" u="none" strike="noStrike" kern="1200" cap="none" spc="0" normalizeH="0" baseline="0" noProof="0" dirty="0">
                <a:ln>
                  <a:noFill/>
                </a:ln>
                <a:solidFill>
                  <a:srgbClr val="2E75B6"/>
                </a:solidFill>
                <a:effectLst/>
                <a:uLnTx/>
                <a:uFillTx/>
                <a:latin typeface="Tahoma" panose="020B0604030504040204" pitchFamily="34" charset="0"/>
                <a:ea typeface="+mn-ea"/>
                <a:cs typeface="Arial" panose="020B0604020202020204" pitchFamily="34" charset="0"/>
              </a:rPr>
              <a:t> </a:t>
            </a: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ou la 2</a:t>
            </a:r>
            <a:r>
              <a:rPr kumimoji="0" lang="fr-FR" altLang="fr-FR" sz="1800" b="0" i="0" u="none" strike="noStrike" kern="1200" cap="none" spc="0" normalizeH="0" baseline="30000" noProof="0" dirty="0">
                <a:ln>
                  <a:noFill/>
                </a:ln>
                <a:solidFill>
                  <a:schemeClr val="tx1"/>
                </a:solidFill>
                <a:effectLst/>
                <a:uLnTx/>
                <a:uFillTx/>
                <a:latin typeface="Calibri" panose="020F0502020204030204" pitchFamily="34" charset="0"/>
                <a:ea typeface="+mn-ea"/>
                <a:cs typeface="Arial" panose="020B0604020202020204" pitchFamily="34" charset="0"/>
              </a:rPr>
              <a:t>de</a:t>
            </a:r>
            <a:r>
              <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rPr>
              <a:t> « sciences et technologies de l’hôtellerie » : </a:t>
            </a:r>
            <a:r>
              <a:rPr kumimoji="0" 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les zones de desserte des lycées peuvent être élargies. La liste de ces enseignements est arrêtée chaque année par les recteurs d'académie et communiquée aux établissements et aux familles.</a:t>
            </a:r>
            <a:endParaRPr kumimoji="0" lang="fr-FR" altLang="fr-FR" sz="1800" b="0" i="0" u="none" strike="noStrike" kern="1200" cap="none" spc="0" normalizeH="0" baseline="0" noProof="0" dirty="0">
              <a:ln>
                <a:noFill/>
              </a:ln>
              <a:solidFill>
                <a:schemeClr val="tx1"/>
              </a:solidFill>
              <a:effectLst/>
              <a:uLnTx/>
              <a:uFillTx/>
              <a:latin typeface="Calibri" panose="020F0502020204030204" pitchFamily="34" charset="0"/>
              <a:ea typeface="+mn-ea"/>
              <a:cs typeface="Arial" panose="020B0604020202020204" pitchFamily="34" charset="0"/>
            </a:endParaRPr>
          </a:p>
        </p:txBody>
      </p:sp>
      <p:sp>
        <p:nvSpPr>
          <p:cNvPr id="35843" name="Rectangle 4"/>
          <p:cNvSpPr/>
          <p:nvPr/>
        </p:nvSpPr>
        <p:spPr>
          <a:xfrm>
            <a:off x="4148138" y="323850"/>
            <a:ext cx="3733800" cy="584200"/>
          </a:xfrm>
          <a:prstGeom prst="rect">
            <a:avLst/>
          </a:prstGeom>
          <a:noFill/>
          <a:ln w="9525">
            <a:noFill/>
          </a:ln>
        </p:spPr>
        <p:txBody>
          <a:bodyPr wrap="none">
            <a:spAutoFit/>
          </a:bodyPr>
          <a:lstStyle/>
          <a:p>
            <a:pPr eaLnBrk="1" hangingPunct="1"/>
            <a:r>
              <a:rPr lang="fr-FR" altLang="fr-FR" sz="3200" b="1" dirty="0">
                <a:solidFill>
                  <a:srgbClr val="FF0000"/>
                </a:solidFill>
                <a:latin typeface="Arial Black" panose="020B0A04020102020204" pitchFamily="34" charset="0"/>
              </a:rPr>
              <a:t>L’AFFECTATION</a:t>
            </a:r>
            <a:endParaRPr lang="fr-FR" altLang="fr-FR" sz="3200" dirty="0">
              <a:solidFill>
                <a:srgbClr val="FF0000"/>
              </a:solidFill>
              <a:latin typeface="Arial Black" panose="020B0A04020102020204" pitchFamily="34" charset="0"/>
            </a:endParaRPr>
          </a:p>
        </p:txBody>
      </p:sp>
      <p:sp>
        <p:nvSpPr>
          <p:cNvPr id="35844" name="Espace réservé du numéro de diapositive 2"/>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21</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p:nvPr/>
        </p:nvSpPr>
        <p:spPr>
          <a:xfrm>
            <a:off x="223838" y="1624013"/>
            <a:ext cx="11880850" cy="3417887"/>
          </a:xfrm>
          <a:prstGeom prst="rect">
            <a:avLst/>
          </a:prstGeom>
          <a:noFill/>
          <a:ln w="9525">
            <a:noFill/>
          </a:ln>
        </p:spPr>
        <p:txBody>
          <a:bodyPr>
            <a:spAutoFit/>
          </a:bodyPr>
          <a:lstStyle/>
          <a:p>
            <a:pPr eaLnBrk="1" hangingPunct="1">
              <a:buClr>
                <a:schemeClr val="bg2"/>
              </a:buClr>
              <a:buSzPct val="70000"/>
              <a:buNone/>
            </a:pPr>
            <a:r>
              <a:rPr lang="fr-FR" altLang="fr-FR" sz="2000" dirty="0">
                <a:latin typeface="Calibri" panose="020F0502020204030204" pitchFamily="34" charset="0"/>
                <a:cs typeface="Arial" panose="020B0604020202020204" pitchFamily="34" charset="0"/>
              </a:rPr>
              <a:t>Concerne </a:t>
            </a:r>
            <a:r>
              <a:rPr lang="fr-FR" altLang="fr-FR" sz="2000" b="1" dirty="0">
                <a:latin typeface="Calibri" panose="020F0502020204030204" pitchFamily="34" charset="0"/>
                <a:cs typeface="Arial" panose="020B0604020202020204" pitchFamily="34" charset="0"/>
              </a:rPr>
              <a:t>uniquement l’entrée en 2</a:t>
            </a:r>
            <a:r>
              <a:rPr lang="fr-FR" altLang="fr-FR" sz="2000" b="1" baseline="30000" dirty="0">
                <a:latin typeface="Calibri" panose="020F0502020204030204" pitchFamily="34" charset="0"/>
                <a:cs typeface="Arial" panose="020B0604020202020204" pitchFamily="34" charset="0"/>
              </a:rPr>
              <a:t>de</a:t>
            </a:r>
            <a:r>
              <a:rPr lang="fr-FR" altLang="fr-FR" sz="2000" b="1" dirty="0">
                <a:latin typeface="Calibri" panose="020F0502020204030204" pitchFamily="34" charset="0"/>
                <a:cs typeface="Arial" panose="020B0604020202020204" pitchFamily="34" charset="0"/>
              </a:rPr>
              <a:t> générale et technologique</a:t>
            </a:r>
            <a:endParaRPr lang="fr-FR" altLang="fr-FR" sz="2000" dirty="0">
              <a:latin typeface="Calibri" panose="020F0502020204030204" pitchFamily="34" charset="0"/>
              <a:cs typeface="Arial" panose="020B0604020202020204" pitchFamily="34" charset="0"/>
            </a:endParaRPr>
          </a:p>
          <a:p>
            <a:pPr eaLnBrk="1" hangingPunct="1">
              <a:buClr>
                <a:schemeClr val="bg2"/>
              </a:buClr>
              <a:buSzPct val="70000"/>
              <a:buNone/>
            </a:pPr>
            <a:endParaRPr lang="fr-FR" altLang="fr-FR" dirty="0">
              <a:latin typeface="Calibri" panose="020F0502020204030204" pitchFamily="34" charset="0"/>
              <a:cs typeface="Arial" panose="020B0604020202020204" pitchFamily="34" charset="0"/>
            </a:endParaRPr>
          </a:p>
          <a:p>
            <a:pPr eaLnBrk="1" hangingPunct="1">
              <a:buClr>
                <a:schemeClr val="bg2"/>
              </a:buClr>
              <a:buSzPct val="70000"/>
              <a:buNone/>
            </a:pPr>
            <a:r>
              <a:rPr lang="fr-FR" altLang="fr-FR" b="1" dirty="0">
                <a:solidFill>
                  <a:srgbClr val="FF0000"/>
                </a:solidFill>
                <a:latin typeface="Calibri" panose="020F0502020204030204" pitchFamily="34" charset="0"/>
                <a:ea typeface="Microsoft YaHei" panose="020B0503020204020204" charset="-122"/>
                <a:sym typeface="Wingdings" panose="05000000000000000000" pitchFamily="2" charset="2"/>
              </a:rPr>
              <a:t> </a:t>
            </a:r>
            <a:r>
              <a:rPr lang="fr-FR" altLang="fr-FR" b="1" dirty="0">
                <a:solidFill>
                  <a:srgbClr val="FF0000"/>
                </a:solidFill>
                <a:latin typeface="Calibri" panose="020F0502020204030204" pitchFamily="34" charset="0"/>
                <a:cs typeface="Arial" panose="020B0604020202020204" pitchFamily="34" charset="0"/>
              </a:rPr>
              <a:t>Affectation dans la limite des places disponibles</a:t>
            </a:r>
            <a:endParaRPr lang="fr-FR" altLang="fr-FR" dirty="0">
              <a:solidFill>
                <a:srgbClr val="FF0000"/>
              </a:solidFill>
              <a:latin typeface="Calibri" panose="020F0502020204030204" pitchFamily="34" charset="0"/>
              <a:cs typeface="Arial" panose="020B0604020202020204" pitchFamily="34" charset="0"/>
            </a:endParaRPr>
          </a:p>
          <a:p>
            <a:pPr eaLnBrk="1" hangingPunct="1">
              <a:buClr>
                <a:schemeClr val="bg2"/>
              </a:buClr>
              <a:buSzPct val="70000"/>
              <a:buNone/>
            </a:pPr>
            <a:endParaRPr lang="fr-FR" altLang="fr-FR" dirty="0">
              <a:solidFill>
                <a:srgbClr val="A50021"/>
              </a:solidFill>
              <a:latin typeface="Calibri" panose="020F0502020204030204" pitchFamily="34" charset="0"/>
              <a:cs typeface="Arial" panose="020B0604020202020204" pitchFamily="34" charset="0"/>
            </a:endParaRPr>
          </a:p>
          <a:p>
            <a:pPr eaLnBrk="1" hangingPunct="1">
              <a:buClr>
                <a:schemeClr val="bg2"/>
              </a:buClr>
              <a:buSzPct val="70000"/>
              <a:buNone/>
            </a:pPr>
            <a:endParaRPr lang="fr-FR" altLang="fr-FR" dirty="0">
              <a:solidFill>
                <a:srgbClr val="A50021"/>
              </a:solidFill>
              <a:latin typeface="Calibri" panose="020F0502020204030204" pitchFamily="34" charset="0"/>
              <a:cs typeface="Arial" panose="020B0604020202020204" pitchFamily="34" charset="0"/>
            </a:endParaRPr>
          </a:p>
          <a:p>
            <a:pPr eaLnBrk="1" hangingPunct="1">
              <a:buClr>
                <a:schemeClr val="bg2"/>
              </a:buClr>
              <a:buSzPct val="70000"/>
              <a:buNone/>
            </a:pPr>
            <a:r>
              <a:rPr lang="fr-FR" altLang="fr-FR" sz="1600" b="1" dirty="0">
                <a:solidFill>
                  <a:srgbClr val="FF0000"/>
                </a:solidFill>
                <a:latin typeface="Calibri" panose="020F0502020204030204" pitchFamily="34" charset="0"/>
                <a:cs typeface="Arial" panose="020B0604020202020204" pitchFamily="34" charset="0"/>
              </a:rPr>
              <a:t>CRITÈRES PRIORITAIRES </a:t>
            </a: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cs typeface="Arial" panose="020B0604020202020204" pitchFamily="34" charset="0"/>
              </a:rPr>
              <a:t>Le handicap (priorité absolue)</a:t>
            </a: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cs typeface="Arial" panose="020B0604020202020204" pitchFamily="34" charset="0"/>
              </a:rPr>
              <a:t>La nécessité d’une prise en charge médicale </a:t>
            </a:r>
            <a:r>
              <a:rPr lang="fr-FR" altLang="fr-FR" dirty="0">
                <a:latin typeface="Calibri" panose="020F0502020204030204" pitchFamily="34" charset="0"/>
                <a:ea typeface="Arial" panose="020B0604020202020204" pitchFamily="34" charset="0"/>
              </a:rPr>
              <a:t>à</a:t>
            </a:r>
            <a:r>
              <a:rPr lang="fr-FR" altLang="fr-FR" dirty="0">
                <a:latin typeface="Calibri" panose="020F0502020204030204" pitchFamily="34" charset="0"/>
                <a:cs typeface="Arial" panose="020B0604020202020204" pitchFamily="34" charset="0"/>
              </a:rPr>
              <a:t> proximité de l’établissement </a:t>
            </a: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cs typeface="Arial" panose="020B0604020202020204" pitchFamily="34" charset="0"/>
              </a:rPr>
              <a:t>Les élèves boursiers au mérite ou sur critère social</a:t>
            </a: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cs typeface="Arial" panose="020B0604020202020204" pitchFamily="34" charset="0"/>
              </a:rPr>
              <a:t>Les élèves dont un frère ou une sœur est déj</a:t>
            </a:r>
            <a:r>
              <a:rPr lang="fr-FR" altLang="fr-FR" dirty="0">
                <a:latin typeface="Calibri" panose="020F0502020204030204" pitchFamily="34" charset="0"/>
                <a:ea typeface="Arial" panose="020B0604020202020204" pitchFamily="34" charset="0"/>
              </a:rPr>
              <a:t>à</a:t>
            </a:r>
            <a:r>
              <a:rPr lang="fr-FR" altLang="fr-FR" dirty="0">
                <a:latin typeface="Calibri" panose="020F0502020204030204" pitchFamily="34" charset="0"/>
                <a:cs typeface="Arial" panose="020B0604020202020204" pitchFamily="34" charset="0"/>
              </a:rPr>
              <a:t> scolarisé(e) dans l’établissement</a:t>
            </a: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rPr>
              <a:t>Les élèves dont le domicile est situé en limite de secteur et proche de l'établissement souhaité.</a:t>
            </a:r>
            <a:endParaRPr lang="fr-FR" altLang="fr-FR" dirty="0">
              <a:latin typeface="Calibri" panose="020F0502020204030204" pitchFamily="34" charset="0"/>
              <a:cs typeface="Arial" panose="020B0604020202020204" pitchFamily="34" charset="0"/>
            </a:endParaRPr>
          </a:p>
          <a:p>
            <a:pPr marL="800100" lvl="1" indent="-342900" eaLnBrk="1" hangingPunct="1">
              <a:buClr>
                <a:schemeClr val="tx1"/>
              </a:buClr>
              <a:buSzPct val="100000"/>
              <a:buFont typeface="Calibri Light" panose="020F0302020204030204" pitchFamily="34" charset="0"/>
              <a:buAutoNum type="arabicPeriod"/>
            </a:pPr>
            <a:r>
              <a:rPr lang="fr-FR" altLang="fr-FR" dirty="0">
                <a:latin typeface="Calibri" panose="020F0502020204030204" pitchFamily="34" charset="0"/>
                <a:cs typeface="Arial" panose="020B0604020202020204" pitchFamily="34" charset="0"/>
              </a:rPr>
              <a:t>Les élèves devant suivre un parcours particulier</a:t>
            </a:r>
            <a:endParaRPr lang="fr-FR" altLang="fr-FR" dirty="0">
              <a:latin typeface="Calibri" panose="020F0502020204030204" pitchFamily="34" charset="0"/>
              <a:ea typeface="Arial" panose="020B0604020202020204" pitchFamily="34" charset="0"/>
            </a:endParaRPr>
          </a:p>
        </p:txBody>
      </p:sp>
      <p:sp>
        <p:nvSpPr>
          <p:cNvPr id="3" name="Rectangle 2"/>
          <p:cNvSpPr/>
          <p:nvPr/>
        </p:nvSpPr>
        <p:spPr>
          <a:xfrm>
            <a:off x="-3175" y="989013"/>
            <a:ext cx="8659813" cy="400050"/>
          </a:xfrm>
          <a:prstGeom prst="rect">
            <a:avLst/>
          </a:prstGeom>
        </p:spPr>
        <p:txBody>
          <a:bodyPr>
            <a:spAutoFit/>
          </a:bodyPr>
          <a:lstStyle/>
          <a:p>
            <a:pPr marL="342900" marR="0" lvl="0" indent="-342900" algn="ctr" defTabSz="457200" rtl="0" eaLnBrk="1" fontAlgn="auto" latinLnBrk="0" hangingPunct="1">
              <a:lnSpc>
                <a:spcPct val="100000"/>
              </a:lnSpc>
              <a:spcBef>
                <a:spcPct val="50000"/>
              </a:spcBef>
              <a:spcAft>
                <a:spcPts val="0"/>
              </a:spcAft>
              <a:buClrTx/>
              <a:buSzTx/>
              <a:buFont typeface="Wingdings" panose="05000000000000000000" pitchFamily="2" charset="2"/>
              <a:buChar char="Ø"/>
              <a:defRPr/>
            </a:pPr>
            <a:r>
              <a:rPr kumimoji="0" lang="fr-FR" altLang="fr-FR" sz="2000" b="1" i="0" u="none" strike="noStrike" kern="1200" cap="all" spc="0" normalizeH="0" baseline="0" noProof="0" dirty="0">
                <a:ln>
                  <a:noFill/>
                </a:ln>
                <a:solidFill>
                  <a:srgbClr val="FF0000"/>
                </a:solidFill>
                <a:effectLst/>
                <a:uLnTx/>
                <a:uFillTx/>
                <a:latin typeface="Calibri" panose="020F0502020204030204" pitchFamily="34" charset="0"/>
                <a:ea typeface="Microsoft YaHei" panose="020B0503020204020204" charset="-122"/>
                <a:cs typeface="Calibri" panose="020F0502020204030204" pitchFamily="34" charset="0"/>
              </a:rPr>
              <a:t>L’Assouplissement de la carte scolaire / </a:t>
            </a:r>
            <a:r>
              <a:rPr kumimoji="0" lang="fr-FR" altLang="fr-FR" sz="1800" b="1" i="0" u="none" strike="noStrike" kern="1200" cap="all" spc="0" normalizeH="0" baseline="0" noProof="0" dirty="0">
                <a:ln>
                  <a:noFill/>
                </a:ln>
                <a:solidFill>
                  <a:srgbClr val="FF0000"/>
                </a:solidFill>
                <a:effectLst/>
                <a:uLnTx/>
                <a:uFillTx/>
                <a:latin typeface="Calibri" panose="020F0502020204030204" pitchFamily="34" charset="0"/>
                <a:ea typeface="Microsoft YaHei" panose="020B0503020204020204" charset="-122"/>
                <a:cs typeface="Calibri" panose="020F0502020204030204" pitchFamily="34" charset="0"/>
              </a:rPr>
              <a:t>DEMANDE DE DEROGATION</a:t>
            </a:r>
          </a:p>
        </p:txBody>
      </p:sp>
      <p:sp>
        <p:nvSpPr>
          <p:cNvPr id="36868"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22</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
        <p:nvSpPr>
          <p:cNvPr id="2" name="Rectangle : coins arrondis 1"/>
          <p:cNvSpPr/>
          <p:nvPr/>
        </p:nvSpPr>
        <p:spPr>
          <a:xfrm>
            <a:off x="223838" y="5500688"/>
            <a:ext cx="11663363" cy="523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defRPr/>
            </a:pPr>
            <a:r>
              <a:rPr kumimoji="0" lang="fr-FR" sz="1800" b="1" i="1" u="none" strike="noStrike" kern="1200" cap="none" spc="0" normalizeH="0" baseline="0" noProof="0" dirty="0">
                <a:ln>
                  <a:noFill/>
                </a:ln>
                <a:solidFill>
                  <a:srgbClr val="FF0000"/>
                </a:solidFill>
                <a:effectLst/>
                <a:uLnTx/>
                <a:uFillTx/>
                <a:latin typeface="+mn-lt"/>
                <a:ea typeface="+mn-ea"/>
                <a:cs typeface="+mn-cs"/>
              </a:rPr>
              <a:t>Concernant les procédures d’affectation, renseignez-vous auprès de votre établissement et du CIO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extShape 1"/>
          <p:cNvSpPr txBox="1"/>
          <p:nvPr/>
        </p:nvSpPr>
        <p:spPr>
          <a:xfrm>
            <a:off x="106363" y="295275"/>
            <a:ext cx="10802938" cy="758825"/>
          </a:xfrm>
          <a:prstGeom prst="rect">
            <a:avLst/>
          </a:prstGeom>
          <a:noFill/>
          <a:ln>
            <a:noFill/>
          </a:ln>
        </p:spPr>
        <p:txBody>
          <a:bodyPr anchor="ctr">
            <a:normAutofit/>
          </a:bodyPr>
          <a:lstStyle/>
          <a:p>
            <a:pPr marR="0" algn="ctr" defTabSz="914400" eaLnBrk="1" fontAlgn="auto" hangingPunct="1">
              <a:lnSpc>
                <a:spcPct val="90000"/>
              </a:lnSpc>
              <a:spcBef>
                <a:spcPts val="0"/>
              </a:spcBef>
              <a:spcAft>
                <a:spcPts val="0"/>
              </a:spcAft>
              <a:buClrTx/>
              <a:buSzTx/>
              <a:buFontTx/>
              <a:buNone/>
              <a:defRPr/>
            </a:pPr>
            <a:r>
              <a:rPr kumimoji="0" lang="fr-FR" sz="4000" b="1" kern="1200" cap="none" spc="-1" normalizeH="0" baseline="0" noProof="0" dirty="0">
                <a:solidFill>
                  <a:srgbClr val="5E5E5E"/>
                </a:solidFill>
                <a:latin typeface="Calibri" panose="020F0502020204030204"/>
                <a:ea typeface="+mn-ea"/>
                <a:cs typeface="+mn-cs"/>
              </a:rPr>
              <a:t>Pour vous aider </a:t>
            </a:r>
            <a:endParaRPr kumimoji="0" lang="fr-FR" sz="4000" kern="1200" cap="none" spc="-1" normalizeH="0" baseline="0" noProof="0" dirty="0">
              <a:solidFill>
                <a:srgbClr val="000000"/>
              </a:solidFill>
              <a:latin typeface="Calibri" panose="020F0502020204030204"/>
              <a:ea typeface="+mn-ea"/>
              <a:cs typeface="+mn-cs"/>
            </a:endParaRPr>
          </a:p>
        </p:txBody>
      </p:sp>
      <p:sp>
        <p:nvSpPr>
          <p:cNvPr id="484" name="CustomShape 3"/>
          <p:cNvSpPr/>
          <p:nvPr/>
        </p:nvSpPr>
        <p:spPr>
          <a:xfrm>
            <a:off x="349250" y="939800"/>
            <a:ext cx="11511280" cy="1163955"/>
          </a:xfrm>
          <a:prstGeom prst="rect">
            <a:avLst/>
          </a:prstGeom>
          <a:solidFill>
            <a:srgbClr val="FFC000"/>
          </a:solidFill>
          <a:ln>
            <a:noFill/>
          </a:ln>
        </p:spPr>
        <p:style>
          <a:lnRef idx="0">
            <a:scrgbClr r="0" g="0" b="0"/>
          </a:lnRef>
          <a:fillRef idx="0">
            <a:scrgbClr r="0" g="0" b="0"/>
          </a:fillRef>
          <a:effectRef idx="0">
            <a:scrgbClr r="0" g="0" b="0"/>
          </a:effectRef>
          <a:fontRef idx="minor"/>
        </p:style>
        <p:txBody>
          <a:bodyPr lIns="211320" tIns="0" rIns="211320" bIns="0" anchor="ctr"/>
          <a:lstStyle/>
          <a:p>
            <a:pPr marL="0" marR="0" lvl="0" indent="0" algn="l" defTabSz="914400" rtl="0" eaLnBrk="1" fontAlgn="auto" latinLnBrk="0" hangingPunct="1">
              <a:lnSpc>
                <a:spcPct val="90000"/>
              </a:lnSpc>
              <a:spcBef>
                <a:spcPts val="0"/>
              </a:spcBef>
              <a:spcAft>
                <a:spcPts val="665"/>
              </a:spcAft>
              <a:buClrTx/>
              <a:buSzTx/>
              <a:buFontTx/>
              <a:buNone/>
              <a:defRPr/>
            </a:pPr>
            <a:r>
              <a:rPr kumimoji="0" lang="fr-FR" sz="4000" b="1" i="0" u="none" strike="noStrike" kern="1200" cap="none" spc="-1" normalizeH="0" baseline="0" noProof="0" dirty="0">
                <a:ln>
                  <a:noFill/>
                </a:ln>
                <a:solidFill>
                  <a:srgbClr val="FF0000"/>
                </a:solidFill>
                <a:effectLst/>
                <a:uLnTx/>
                <a:uFillTx/>
                <a:latin typeface="Calibri" panose="020F0502020204030204"/>
                <a:ea typeface="+mn-ea"/>
                <a:cs typeface="+mn-cs"/>
              </a:rPr>
              <a:t>Journées portes ouvertes dans </a:t>
            </a:r>
            <a:r>
              <a:rPr kumimoji="0" lang="fr-FR" sz="4000" b="1" i="0" u="none" strike="noStrike" kern="1200" cap="none" spc="-1" normalizeH="0" baseline="0" noProof="0" dirty="0" smtClean="0">
                <a:ln>
                  <a:noFill/>
                </a:ln>
                <a:solidFill>
                  <a:srgbClr val="FF0000"/>
                </a:solidFill>
                <a:effectLst/>
                <a:uLnTx/>
                <a:uFillTx/>
                <a:latin typeface="Calibri" panose="020F0502020204030204"/>
                <a:ea typeface="+mn-ea"/>
                <a:cs typeface="+mn-cs"/>
              </a:rPr>
              <a:t>les 3 lycées de       Saint Girons le Samedi 8 Février</a:t>
            </a:r>
            <a:endParaRPr kumimoji="0" lang="fr-FR" sz="4000" b="0" i="0" u="none" strike="noStrike" kern="1200" cap="none" spc="-1" normalizeH="0" baseline="0" noProof="0" dirty="0">
              <a:ln>
                <a:noFill/>
              </a:ln>
              <a:solidFill>
                <a:srgbClr val="FF0000"/>
              </a:solidFill>
              <a:effectLst/>
              <a:uLnTx/>
              <a:uFillTx/>
              <a:latin typeface="Arial" panose="020B0604020202020204"/>
              <a:ea typeface="+mn-ea"/>
              <a:cs typeface="+mn-cs"/>
            </a:endParaRPr>
          </a:p>
        </p:txBody>
      </p:sp>
      <p:sp>
        <p:nvSpPr>
          <p:cNvPr id="488" name="CustomShape 7"/>
          <p:cNvSpPr/>
          <p:nvPr/>
        </p:nvSpPr>
        <p:spPr>
          <a:xfrm>
            <a:off x="2185988" y="3848100"/>
            <a:ext cx="6805613" cy="504825"/>
          </a:xfrm>
          <a:prstGeom prst="rect">
            <a:avLst/>
          </a:prstGeom>
          <a:noFill/>
          <a:ln>
            <a:noFill/>
          </a:ln>
        </p:spPr>
        <p:style>
          <a:lnRef idx="0">
            <a:scrgbClr r="0" g="0" b="0"/>
          </a:lnRef>
          <a:fillRef idx="0">
            <a:scrgbClr r="0" g="0" b="0"/>
          </a:fillRef>
          <a:effectRef idx="0">
            <a:scrgbClr r="0" g="0" b="0"/>
          </a:effectRef>
          <a:fontRef idx="minor"/>
        </p:style>
        <p:txBody>
          <a:bodyPr lIns="211320" tIns="0" rIns="211320" bIns="0" anchor="ctr"/>
          <a:lstStyle/>
          <a:p>
            <a:pPr marL="0" marR="0" lvl="0" indent="0" algn="l" defTabSz="914400" rtl="0" eaLnBrk="1" fontAlgn="auto" latinLnBrk="0" hangingPunct="1">
              <a:lnSpc>
                <a:spcPct val="90000"/>
              </a:lnSpc>
              <a:spcBef>
                <a:spcPts val="0"/>
              </a:spcBef>
              <a:spcAft>
                <a:spcPts val="665"/>
              </a:spcAft>
              <a:buClrTx/>
              <a:buSzTx/>
              <a:buFontTx/>
              <a:buNone/>
              <a:defRPr/>
            </a:pPr>
            <a:r>
              <a:rPr kumimoji="0" lang="fr-FR" sz="1900" b="1" i="0" u="none" strike="noStrike" kern="1200" cap="none" spc="-1" normalizeH="0" baseline="0" noProof="0">
                <a:ln>
                  <a:noFill/>
                </a:ln>
                <a:solidFill>
                  <a:srgbClr val="FFFFFF"/>
                </a:solidFill>
                <a:effectLst/>
                <a:uLnTx/>
                <a:uFillTx/>
                <a:latin typeface="Calibri" panose="020F0502020204030204"/>
                <a:ea typeface="+mn-ea"/>
                <a:cs typeface="+mn-cs"/>
              </a:rPr>
              <a:t>Le CDI du collège</a:t>
            </a:r>
            <a:endParaRPr kumimoji="0" lang="fr-FR" sz="1900" b="0" i="0" u="none" strike="noStrike" kern="1200" cap="none" spc="-1" normalizeH="0" baseline="0" noProof="0">
              <a:ln>
                <a:noFill/>
              </a:ln>
              <a:solidFill>
                <a:prstClr val="black"/>
              </a:solidFill>
              <a:effectLst/>
              <a:uLnTx/>
              <a:uFillTx/>
              <a:latin typeface="Arial" panose="020B0604020202020204"/>
              <a:ea typeface="+mn-ea"/>
              <a:cs typeface="+mn-cs"/>
            </a:endParaRPr>
          </a:p>
        </p:txBody>
      </p:sp>
      <p:sp>
        <p:nvSpPr>
          <p:cNvPr id="491" name="CustomShape 10"/>
          <p:cNvSpPr/>
          <p:nvPr/>
        </p:nvSpPr>
        <p:spPr>
          <a:xfrm>
            <a:off x="2981325" y="2841625"/>
            <a:ext cx="8235950" cy="1511300"/>
          </a:xfrm>
          <a:prstGeom prst="rect">
            <a:avLst/>
          </a:prstGeom>
          <a:solidFill>
            <a:srgbClr val="FFC000"/>
          </a:solidFill>
          <a:ln>
            <a:noFill/>
          </a:ln>
        </p:spPr>
        <p:style>
          <a:lnRef idx="0">
            <a:scrgbClr r="0" g="0" b="0"/>
          </a:lnRef>
          <a:fillRef idx="0">
            <a:scrgbClr r="0" g="0" b="0"/>
          </a:fillRef>
          <a:effectRef idx="0">
            <a:scrgbClr r="0" g="0" b="0"/>
          </a:effectRef>
          <a:fontRef idx="minor"/>
        </p:style>
        <p:txBody>
          <a:bodyPr lIns="211320" tIns="0" rIns="211320" bIns="0" anchor="ctr"/>
          <a:lstStyle/>
          <a:p>
            <a:pPr marL="0" marR="0" lvl="0" indent="0" algn="l" defTabSz="914400" rtl="0" eaLnBrk="1" fontAlgn="auto" latinLnBrk="0" hangingPunct="1">
              <a:lnSpc>
                <a:spcPct val="90000"/>
              </a:lnSpc>
              <a:spcBef>
                <a:spcPts val="0"/>
              </a:spcBef>
              <a:spcAft>
                <a:spcPts val="665"/>
              </a:spcAft>
              <a:buClrTx/>
              <a:buSzTx/>
              <a:buFontTx/>
              <a:buNone/>
              <a:defRPr/>
            </a:pPr>
            <a:endParaRPr kumimoji="0" lang="fr-FR" sz="1900" b="1" i="0" u="none" strike="noStrike" kern="1200" cap="none" spc="-1" normalizeH="0" baseline="0" noProof="0" dirty="0">
              <a:ln>
                <a:noFill/>
              </a:ln>
              <a:solidFill>
                <a:srgbClr val="6E6E6E"/>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65"/>
              </a:spcAft>
              <a:buClrTx/>
              <a:buSzTx/>
              <a:buFontTx/>
              <a:buNone/>
              <a:defRPr/>
            </a:pPr>
            <a:endParaRPr kumimoji="0" lang="fr-FR" sz="1900" b="1" i="0" u="none" strike="noStrike" kern="1200" cap="none" spc="-1" normalizeH="0" baseline="0" noProof="0" dirty="0">
              <a:ln>
                <a:noFill/>
              </a:ln>
              <a:solidFill>
                <a:srgbClr val="6E6E6E"/>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65"/>
              </a:spcAft>
              <a:buClrTx/>
              <a:buSzTx/>
              <a:buFontTx/>
              <a:buNone/>
              <a:defRPr/>
            </a:pPr>
            <a:r>
              <a:rPr kumimoji="0" lang="fr-FR" sz="2400" b="1" i="0" u="none" strike="noStrike" kern="1200" cap="none" spc="-1" normalizeH="0" baseline="0" noProof="0" dirty="0">
                <a:ln>
                  <a:noFill/>
                </a:ln>
                <a:solidFill>
                  <a:srgbClr val="6E6E6E"/>
                </a:solidFill>
                <a:effectLst/>
                <a:uLnTx/>
                <a:uFillTx/>
                <a:latin typeface="Calibri" panose="020F0502020204030204"/>
                <a:ea typeface="+mn-ea"/>
                <a:cs typeface="+mn-cs"/>
              </a:rPr>
              <a:t>Sites :     </a:t>
            </a: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hlinkClick r:id="rId2"/>
              </a:rPr>
              <a:t>www.onisep.fr</a:t>
            </a: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 / nouvelle voie pro, Horizons21...</a:t>
            </a:r>
          </a:p>
          <a:p>
            <a:pPr marL="0" marR="0" lvl="0" indent="0" algn="l" defTabSz="914400" rtl="0" eaLnBrk="1" fontAlgn="auto" latinLnBrk="0" hangingPunct="1">
              <a:lnSpc>
                <a:spcPct val="90000"/>
              </a:lnSpc>
              <a:spcBef>
                <a:spcPts val="0"/>
              </a:spcBef>
              <a:spcAft>
                <a:spcPts val="665"/>
              </a:spcAft>
              <a:buClrTx/>
              <a:buSzTx/>
              <a:buFontTx/>
              <a:buNone/>
              <a:defRPr/>
            </a:pP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Voir aussi ressources </a:t>
            </a:r>
            <a:r>
              <a:rPr kumimoji="0" lang="fr-FR" sz="2400" b="1" i="0" u="none" strike="noStrike" kern="1200" cap="none" spc="-1" normalizeH="0" baseline="0" noProof="0" dirty="0" smtClean="0">
                <a:ln>
                  <a:noFill/>
                </a:ln>
                <a:solidFill>
                  <a:srgbClr val="FF0000"/>
                </a:solidFill>
                <a:effectLst/>
                <a:uLnTx/>
                <a:uFillTx/>
                <a:latin typeface="Calibri" panose="020F0502020204030204"/>
                <a:ea typeface="+mn-ea"/>
                <a:cs typeface="+mn-cs"/>
              </a:rPr>
              <a:t>sur l’ENT </a:t>
            </a: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de l’établissement</a:t>
            </a:r>
            <a:endParaRPr kumimoji="0" lang="fr-FR" sz="2400" b="1" i="0" u="none" strike="noStrike" kern="1200" cap="none" spc="-1" normalizeH="0" baseline="0" noProof="0" dirty="0">
              <a:ln>
                <a:noFill/>
              </a:ln>
              <a:solidFill>
                <a:srgbClr val="6E6E6E"/>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65"/>
              </a:spcAft>
              <a:buClrTx/>
              <a:buSzTx/>
              <a:buFontTx/>
              <a:buNone/>
              <a:defRPr/>
            </a:pPr>
            <a:endParaRPr kumimoji="0" lang="fr-FR" sz="1900" b="1" i="0" u="none" strike="noStrike" kern="1200" cap="none" spc="-1" normalizeH="0" baseline="0" noProof="0" dirty="0">
              <a:ln>
                <a:noFill/>
              </a:ln>
              <a:solidFill>
                <a:srgbClr val="6E6E6E"/>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65"/>
              </a:spcAft>
              <a:buClrTx/>
              <a:buSzTx/>
              <a:buFontTx/>
              <a:buNone/>
              <a:defRPr/>
            </a:pPr>
            <a:endParaRPr kumimoji="0" lang="fr-FR" sz="19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492" name="CustomShape 11"/>
          <p:cNvSpPr/>
          <p:nvPr/>
        </p:nvSpPr>
        <p:spPr>
          <a:xfrm>
            <a:off x="266700" y="2225675"/>
            <a:ext cx="6954838" cy="560388"/>
          </a:xfrm>
          <a:prstGeom prst="roundRect">
            <a:avLst>
              <a:gd name="adj" fmla="val 16667"/>
            </a:avLst>
          </a:prstGeom>
          <a:solidFill>
            <a:schemeClr val="accent3"/>
          </a:solidFill>
          <a:ln>
            <a:round/>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493" name="CustomShape 12"/>
          <p:cNvSpPr/>
          <p:nvPr/>
        </p:nvSpPr>
        <p:spPr>
          <a:xfrm>
            <a:off x="349250" y="2002790"/>
            <a:ext cx="6490335" cy="925830"/>
          </a:xfrm>
          <a:prstGeom prst="rect">
            <a:avLst/>
          </a:prstGeom>
          <a:noFill/>
          <a:ln>
            <a:noFill/>
          </a:ln>
        </p:spPr>
        <p:style>
          <a:lnRef idx="0">
            <a:scrgbClr r="0" g="0" b="0"/>
          </a:lnRef>
          <a:fillRef idx="0">
            <a:scrgbClr r="0" g="0" b="0"/>
          </a:fillRef>
          <a:effectRef idx="0">
            <a:scrgbClr r="0" g="0" b="0"/>
          </a:effectRef>
          <a:fontRef idx="minor"/>
        </p:style>
        <p:txBody>
          <a:bodyPr lIns="211320" tIns="0" rIns="211320" bIns="0" anchor="ctr"/>
          <a:lstStyle/>
          <a:p>
            <a:pPr marL="0" marR="0" lvl="0" indent="0" algn="l" defTabSz="914400" rtl="0" eaLnBrk="1" fontAlgn="auto" latinLnBrk="0" hangingPunct="1">
              <a:lnSpc>
                <a:spcPct val="90000"/>
              </a:lnSpc>
              <a:spcBef>
                <a:spcPts val="0"/>
              </a:spcBef>
              <a:spcAft>
                <a:spcPts val="665"/>
              </a:spcAft>
              <a:buClrTx/>
              <a:buSzTx/>
              <a:buFontTx/>
              <a:buNone/>
              <a:defRPr/>
            </a:pPr>
            <a:r>
              <a:rPr kumimoji="0" lang="fr-FR" sz="2800" b="1" i="0" u="none" strike="noStrike" kern="1200" cap="none" spc="-1" normalizeH="0" baseline="0" noProof="0" dirty="0" smtClean="0">
                <a:ln>
                  <a:noFill/>
                </a:ln>
                <a:solidFill>
                  <a:schemeClr val="tx1"/>
                </a:solidFill>
                <a:effectLst/>
                <a:uLnTx/>
                <a:uFillTx/>
                <a:latin typeface="Calibri" panose="020F0502020204030204"/>
                <a:ea typeface="+mn-ea"/>
                <a:cs typeface="+mn-cs"/>
              </a:rPr>
              <a:t>Guide gratuit  </a:t>
            </a:r>
            <a:r>
              <a:rPr kumimoji="0" lang="fr-FR" sz="2800" b="1" i="0" u="none" strike="noStrike" kern="1200" cap="none" spc="-1" normalizeH="0" baseline="0" noProof="0" dirty="0">
                <a:ln>
                  <a:noFill/>
                </a:ln>
                <a:solidFill>
                  <a:schemeClr val="tx1"/>
                </a:solidFill>
                <a:effectLst/>
                <a:uLnTx/>
                <a:uFillTx/>
                <a:latin typeface="Calibri" panose="020F0502020204030204"/>
                <a:ea typeface="+mn-ea"/>
                <a:cs typeface="+mn-cs"/>
              </a:rPr>
              <a:t>« </a:t>
            </a:r>
            <a:r>
              <a:rPr kumimoji="0" lang="fr-FR" sz="2800" b="1" i="0" u="none" strike="noStrike" kern="1200" cap="none" spc="-1" normalizeH="0" baseline="0" noProof="0" dirty="0" smtClean="0">
                <a:ln>
                  <a:noFill/>
                </a:ln>
                <a:solidFill>
                  <a:schemeClr val="tx1"/>
                </a:solidFill>
                <a:effectLst/>
                <a:uLnTx/>
                <a:uFillTx/>
                <a:latin typeface="Calibri" panose="020F0502020204030204"/>
                <a:ea typeface="+mn-ea"/>
                <a:cs typeface="+mn-cs"/>
              </a:rPr>
              <a:t>En classe de 3ème</a:t>
            </a:r>
            <a:r>
              <a:rPr kumimoji="0" lang="fr-FR" sz="2800" b="1" i="0" u="none" strike="noStrike" kern="1200" cap="none" spc="-1" normalizeH="0" baseline="0" noProof="0" dirty="0">
                <a:ln>
                  <a:noFill/>
                </a:ln>
                <a:solidFill>
                  <a:schemeClr val="tx1"/>
                </a:solidFill>
                <a:effectLst/>
                <a:uLnTx/>
                <a:uFillTx/>
                <a:latin typeface="Calibri" panose="020F0502020204030204"/>
                <a:ea typeface="+mn-ea"/>
                <a:cs typeface="+mn-cs"/>
              </a:rPr>
              <a:t> </a:t>
            </a:r>
            <a:r>
              <a:rPr kumimoji="0" lang="fr-FR" sz="2800" b="1" i="0" u="none" strike="noStrike" kern="1200" cap="none" spc="-1" normalizeH="0" baseline="0" noProof="0" dirty="0" smtClean="0">
                <a:ln>
                  <a:noFill/>
                </a:ln>
                <a:solidFill>
                  <a:schemeClr val="tx1"/>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0"/>
              </a:spcBef>
              <a:spcAft>
                <a:spcPts val="665"/>
              </a:spcAft>
              <a:buClrTx/>
              <a:buSzTx/>
              <a:buFontTx/>
              <a:buNone/>
              <a:defRPr/>
            </a:pPr>
            <a:r>
              <a:rPr kumimoji="0" lang="fr-FR" sz="2000" b="1" i="0" u="none" strike="noStrike" kern="1200" cap="none" spc="-1" normalizeH="0" baseline="0" noProof="0" dirty="0">
                <a:ln>
                  <a:noFill/>
                </a:ln>
                <a:solidFill>
                  <a:schemeClr val="tx1"/>
                </a:solidFill>
                <a:effectLst/>
                <a:uLnTx/>
                <a:uFillTx/>
                <a:latin typeface="Arial" panose="020B0604020202020204"/>
                <a:ea typeface="+mn-ea"/>
                <a:cs typeface="+mn-cs"/>
              </a:rPr>
              <a:t>Brochures Région et ONISEP</a:t>
            </a:r>
          </a:p>
        </p:txBody>
      </p:sp>
      <p:sp>
        <p:nvSpPr>
          <p:cNvPr id="10" name="CustomShape 9"/>
          <p:cNvSpPr/>
          <p:nvPr/>
        </p:nvSpPr>
        <p:spPr>
          <a:xfrm>
            <a:off x="681038" y="4456113"/>
            <a:ext cx="10312400" cy="2157413"/>
          </a:xfrm>
          <a:prstGeom prst="rect">
            <a:avLst/>
          </a:prstGeom>
          <a:solidFill>
            <a:srgbClr val="FFC000"/>
          </a:solidFill>
          <a:ln>
            <a:noFill/>
          </a:ln>
        </p:spPr>
        <p:style>
          <a:lnRef idx="0">
            <a:scrgbClr r="0" g="0" b="0"/>
          </a:lnRef>
          <a:fillRef idx="0">
            <a:scrgbClr r="0" g="0" b="0"/>
          </a:fillRef>
          <a:effectRef idx="0">
            <a:scrgbClr r="0" g="0" b="0"/>
          </a:effectRef>
          <a:fontRef idx="minor"/>
        </p:style>
        <p:txBody>
          <a:bodyPr lIns="211320" tIns="0" rIns="211320" bIns="0" anchor="ctr"/>
          <a:lstStyle/>
          <a:p>
            <a:pPr marL="0" marR="0" lvl="0" indent="0" algn="l" defTabSz="914400" rtl="0" eaLnBrk="1" fontAlgn="auto" latinLnBrk="0" hangingPunct="1">
              <a:lnSpc>
                <a:spcPct val="90000"/>
              </a:lnSpc>
              <a:spcBef>
                <a:spcPts val="0"/>
              </a:spcBef>
              <a:spcAft>
                <a:spcPts val="700"/>
              </a:spcAft>
              <a:buClrTx/>
              <a:buSzTx/>
              <a:buFontTx/>
              <a:buNone/>
              <a:defRPr/>
            </a:pPr>
            <a:r>
              <a:rPr kumimoji="0" lang="fr-FR" sz="2400" b="1" i="0" u="none" strike="noStrike" kern="1200" cap="none" spc="-1" normalizeH="0" baseline="0" noProof="0" dirty="0">
                <a:ln>
                  <a:noFill/>
                </a:ln>
                <a:solidFill>
                  <a:srgbClr val="6E6E6E"/>
                </a:solidFill>
                <a:effectLst/>
                <a:uLnTx/>
                <a:uFillTx/>
                <a:latin typeface="Calibri" panose="020F0502020204030204"/>
                <a:ea typeface="+mn-ea"/>
                <a:cs typeface="+mn-cs"/>
              </a:rPr>
              <a:t>Rencontrer </a:t>
            </a: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 le PP de la classe et la </a:t>
            </a:r>
            <a:r>
              <a:rPr kumimoji="0" lang="fr-FR" sz="2400" b="1" i="0" u="none" strike="noStrike" kern="1200" cap="none" spc="-1" normalizeH="0" baseline="0" noProof="0" dirty="0">
                <a:ln>
                  <a:noFill/>
                </a:ln>
                <a:solidFill>
                  <a:srgbClr val="6E6E6E"/>
                </a:solidFill>
                <a:effectLst/>
                <a:uLnTx/>
                <a:uFillTx/>
                <a:latin typeface="Calibri" panose="020F0502020204030204"/>
                <a:ea typeface="+mn-ea"/>
                <a:cs typeface="+mn-cs"/>
              </a:rPr>
              <a:t>Psychologue E.N., conseillère </a:t>
            </a: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en orientation</a:t>
            </a:r>
            <a:r>
              <a:rPr kumimoji="0" lang="fr-FR" sz="2400" b="1" i="0" u="none" strike="noStrike" kern="1200" cap="none" spc="-1" normalizeH="0" baseline="0" noProof="0" dirty="0">
                <a:ln>
                  <a:noFill/>
                </a:ln>
                <a:solidFill>
                  <a:srgbClr val="6E6E6E"/>
                </a:solidFill>
                <a:effectLst/>
                <a:uLnTx/>
                <a:uFillTx/>
                <a:latin typeface="Calibri" panose="020F0502020204030204"/>
                <a:ea typeface="+mn-ea"/>
                <a:cs typeface="+mn-cs"/>
              </a:rPr>
              <a:t>:</a:t>
            </a:r>
            <a:endParaRPr kumimoji="0" lang="fr-FR" sz="2400" b="0" i="0" u="none" strike="noStrike" kern="1200" cap="none" spc="-1" normalizeH="0" baseline="0" noProof="0" dirty="0">
              <a:ln>
                <a:noFill/>
              </a:ln>
              <a:solidFill>
                <a:prstClr val="black"/>
              </a:solidFill>
              <a:effectLst/>
              <a:uLnTx/>
              <a:uFillTx/>
              <a:latin typeface="Arial" panose="020B0604020202020204"/>
              <a:ea typeface="+mn-ea"/>
              <a:cs typeface="+mn-cs"/>
            </a:endParaRPr>
          </a:p>
          <a:p>
            <a:pPr marL="342900" marR="0" lvl="0" indent="-342900" algn="l" defTabSz="914400" rtl="0" eaLnBrk="1" fontAlgn="auto" latinLnBrk="0" hangingPunct="1">
              <a:lnSpc>
                <a:spcPct val="90000"/>
              </a:lnSpc>
              <a:spcBef>
                <a:spcPts val="0"/>
              </a:spcBef>
              <a:spcAft>
                <a:spcPts val="700"/>
              </a:spcAft>
              <a:buClr>
                <a:srgbClr val="6E6E6E"/>
              </a:buClr>
              <a:buSzTx/>
              <a:buFont typeface="Arial" panose="020B0604020202020204"/>
              <a:buChar char="•"/>
              <a:defRPr/>
            </a:pP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Au collège (Permanence établissement)</a:t>
            </a:r>
          </a:p>
          <a:p>
            <a:pPr marL="342900" marR="0" lvl="0" indent="-342900" algn="l" defTabSz="914400" rtl="0" eaLnBrk="1" fontAlgn="auto" latinLnBrk="0" hangingPunct="1">
              <a:lnSpc>
                <a:spcPct val="90000"/>
              </a:lnSpc>
              <a:spcBef>
                <a:spcPts val="0"/>
              </a:spcBef>
              <a:spcAft>
                <a:spcPts val="700"/>
              </a:spcAft>
              <a:buClr>
                <a:srgbClr val="6E6E6E"/>
              </a:buClr>
              <a:buSzTx/>
              <a:buFont typeface="Arial" panose="020B0604020202020204"/>
              <a:buChar char="•"/>
              <a:defRPr/>
            </a:pPr>
            <a:r>
              <a:rPr kumimoji="0" lang="fr-FR" sz="2400" b="1" i="0" u="none" strike="noStrike" kern="1200" cap="none" spc="-1" normalizeH="0" baseline="0" noProof="0" dirty="0" smtClean="0">
                <a:ln>
                  <a:noFill/>
                </a:ln>
                <a:solidFill>
                  <a:srgbClr val="6E6E6E"/>
                </a:solidFill>
                <a:effectLst/>
                <a:uLnTx/>
                <a:uFillTx/>
                <a:latin typeface="Calibri" panose="020F0502020204030204"/>
                <a:ea typeface="+mn-ea"/>
                <a:cs typeface="+mn-cs"/>
              </a:rPr>
              <a:t>Au C.I.O de Foix/Pamiers sur RDV  </a:t>
            </a:r>
            <a:endParaRPr kumimoji="0" lang="fr-FR" sz="2400" b="0"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81400" y="1538646"/>
            <a:ext cx="4930165" cy="443711"/>
          </a:xfrm>
          <a:prstGeom prst="rect">
            <a:avLst/>
          </a:prstGeom>
        </p:spPr>
        <p:txBody>
          <a:bodyPr vert="horz" wrap="square" lIns="0" tIns="12700" rIns="0" bIns="0" rtlCol="0">
            <a:spAutoFit/>
          </a:bodyPr>
          <a:lstStyle/>
          <a:p>
            <a:pPr marL="12700" algn="ctr">
              <a:lnSpc>
                <a:spcPct val="100000"/>
              </a:lnSpc>
              <a:spcBef>
                <a:spcPts val="100"/>
              </a:spcBef>
            </a:pPr>
            <a:r>
              <a:rPr lang="fr-FR" sz="2800" b="1" spc="-75" dirty="0" smtClean="0">
                <a:solidFill>
                  <a:schemeClr val="accent6">
                    <a:lumMod val="50000"/>
                  </a:schemeClr>
                </a:solidFill>
                <a:latin typeface="+mn-lt"/>
              </a:rPr>
              <a:t>LES CIO EN ARIEGE</a:t>
            </a:r>
            <a:endParaRPr sz="2800" b="1" dirty="0">
              <a:solidFill>
                <a:schemeClr val="accent6">
                  <a:lumMod val="50000"/>
                </a:schemeClr>
              </a:solidFill>
              <a:latin typeface="+mn-lt"/>
              <a:cs typeface="Verdana" panose="020B0604030504040204"/>
            </a:endParaRPr>
          </a:p>
        </p:txBody>
      </p:sp>
      <p:grpSp>
        <p:nvGrpSpPr>
          <p:cNvPr id="3" name="object 3"/>
          <p:cNvGrpSpPr/>
          <p:nvPr/>
        </p:nvGrpSpPr>
        <p:grpSpPr>
          <a:xfrm>
            <a:off x="7889646" y="1459483"/>
            <a:ext cx="2314575" cy="5209540"/>
            <a:chOff x="6371996" y="1459483"/>
            <a:chExt cx="2314575" cy="5209540"/>
          </a:xfrm>
        </p:grpSpPr>
        <p:sp>
          <p:nvSpPr>
            <p:cNvPr id="4" name="object 4"/>
            <p:cNvSpPr/>
            <p:nvPr/>
          </p:nvSpPr>
          <p:spPr>
            <a:xfrm>
              <a:off x="8647805" y="6560700"/>
              <a:ext cx="0" cy="0"/>
            </a:xfrm>
            <a:custGeom>
              <a:avLst/>
              <a:gdLst/>
              <a:ahLst/>
              <a:cxnLst/>
              <a:rect l="l" t="t" r="r" b="b"/>
              <a:pathLst>
                <a:path>
                  <a:moveTo>
                    <a:pt x="0" y="0"/>
                  </a:moveTo>
                </a:path>
              </a:pathLst>
            </a:custGeom>
            <a:solidFill>
              <a:srgbClr val="000091"/>
            </a:solidFill>
          </p:spPr>
          <p:txBody>
            <a:bodyPr wrap="square" lIns="0" tIns="0" rIns="0" bIns="0" rtlCol="0"/>
            <a:lstStyle/>
            <a:p>
              <a:endParaRPr/>
            </a:p>
          </p:txBody>
        </p:sp>
        <p:pic>
          <p:nvPicPr>
            <p:cNvPr id="5" name="object 5"/>
            <p:cNvPicPr/>
            <p:nvPr/>
          </p:nvPicPr>
          <p:blipFill>
            <a:blip r:embed="rId2" cstate="print"/>
            <a:stretch>
              <a:fillRect/>
            </a:stretch>
          </p:blipFill>
          <p:spPr>
            <a:xfrm>
              <a:off x="8260805" y="6452698"/>
              <a:ext cx="216001" cy="216001"/>
            </a:xfrm>
            <a:prstGeom prst="rect">
              <a:avLst/>
            </a:prstGeom>
          </p:spPr>
        </p:pic>
        <p:sp>
          <p:nvSpPr>
            <p:cNvPr id="6" name="object 6"/>
            <p:cNvSpPr/>
            <p:nvPr/>
          </p:nvSpPr>
          <p:spPr>
            <a:xfrm>
              <a:off x="8686125" y="1459483"/>
              <a:ext cx="0" cy="0"/>
            </a:xfrm>
            <a:custGeom>
              <a:avLst/>
              <a:gdLst/>
              <a:ahLst/>
              <a:cxnLst/>
              <a:rect l="l" t="t" r="r" b="b"/>
              <a:pathLst>
                <a:path>
                  <a:moveTo>
                    <a:pt x="0" y="0"/>
                  </a:moveTo>
                </a:path>
              </a:pathLst>
            </a:custGeom>
            <a:solidFill>
              <a:srgbClr val="FFFFFF"/>
            </a:solidFill>
          </p:spPr>
          <p:txBody>
            <a:bodyPr wrap="square" lIns="0" tIns="0" rIns="0" bIns="0" rtlCol="0"/>
            <a:lstStyle/>
            <a:p>
              <a:endParaRPr/>
            </a:p>
          </p:txBody>
        </p:sp>
        <p:sp>
          <p:nvSpPr>
            <p:cNvPr id="7" name="object 7"/>
            <p:cNvSpPr/>
            <p:nvPr/>
          </p:nvSpPr>
          <p:spPr>
            <a:xfrm>
              <a:off x="6371996" y="6452699"/>
              <a:ext cx="1640205" cy="216535"/>
            </a:xfrm>
            <a:custGeom>
              <a:avLst/>
              <a:gdLst/>
              <a:ahLst/>
              <a:cxnLst/>
              <a:rect l="l" t="t" r="r" b="b"/>
              <a:pathLst>
                <a:path w="1640204" h="216534">
                  <a:moveTo>
                    <a:pt x="1519008" y="0"/>
                  </a:moveTo>
                  <a:lnTo>
                    <a:pt x="121056" y="0"/>
                  </a:lnTo>
                  <a:lnTo>
                    <a:pt x="73937" y="8486"/>
                  </a:lnTo>
                  <a:lnTo>
                    <a:pt x="35458" y="31630"/>
                  </a:lnTo>
                  <a:lnTo>
                    <a:pt x="9513" y="65960"/>
                  </a:lnTo>
                  <a:lnTo>
                    <a:pt x="0" y="108000"/>
                  </a:lnTo>
                  <a:lnTo>
                    <a:pt x="9513" y="150041"/>
                  </a:lnTo>
                  <a:lnTo>
                    <a:pt x="35458" y="184370"/>
                  </a:lnTo>
                  <a:lnTo>
                    <a:pt x="73937" y="207515"/>
                  </a:lnTo>
                  <a:lnTo>
                    <a:pt x="121056" y="216001"/>
                  </a:lnTo>
                  <a:lnTo>
                    <a:pt x="1519008" y="216001"/>
                  </a:lnTo>
                  <a:lnTo>
                    <a:pt x="1566127" y="207515"/>
                  </a:lnTo>
                  <a:lnTo>
                    <a:pt x="1604606" y="184370"/>
                  </a:lnTo>
                  <a:lnTo>
                    <a:pt x="1630551" y="150041"/>
                  </a:lnTo>
                  <a:lnTo>
                    <a:pt x="1640065" y="108000"/>
                  </a:lnTo>
                  <a:lnTo>
                    <a:pt x="1630551" y="65960"/>
                  </a:lnTo>
                  <a:lnTo>
                    <a:pt x="1604606" y="31630"/>
                  </a:lnTo>
                  <a:lnTo>
                    <a:pt x="1566127" y="8486"/>
                  </a:lnTo>
                  <a:lnTo>
                    <a:pt x="1519008" y="0"/>
                  </a:lnTo>
                  <a:close/>
                </a:path>
              </a:pathLst>
            </a:custGeom>
            <a:solidFill>
              <a:srgbClr val="000091"/>
            </a:solidFill>
          </p:spPr>
          <p:txBody>
            <a:bodyPr wrap="square" lIns="0" tIns="0" rIns="0" bIns="0" rtlCol="0"/>
            <a:lstStyle/>
            <a:p>
              <a:endParaRPr/>
            </a:p>
          </p:txBody>
        </p:sp>
        <p:sp>
          <p:nvSpPr>
            <p:cNvPr id="8" name="object 8"/>
            <p:cNvSpPr/>
            <p:nvPr/>
          </p:nvSpPr>
          <p:spPr>
            <a:xfrm>
              <a:off x="6468135" y="6514680"/>
              <a:ext cx="144780" cy="56515"/>
            </a:xfrm>
            <a:custGeom>
              <a:avLst/>
              <a:gdLst/>
              <a:ahLst/>
              <a:cxnLst/>
              <a:rect l="l" t="t" r="r" b="b"/>
              <a:pathLst>
                <a:path w="144779" h="56515">
                  <a:moveTo>
                    <a:pt x="144348" y="36995"/>
                  </a:moveTo>
                  <a:lnTo>
                    <a:pt x="0" y="36995"/>
                  </a:lnTo>
                  <a:lnTo>
                    <a:pt x="0" y="56134"/>
                  </a:lnTo>
                  <a:lnTo>
                    <a:pt x="144348" y="56134"/>
                  </a:lnTo>
                  <a:lnTo>
                    <a:pt x="144348" y="36995"/>
                  </a:lnTo>
                  <a:close/>
                </a:path>
                <a:path w="144779" h="56515">
                  <a:moveTo>
                    <a:pt x="144348" y="0"/>
                  </a:moveTo>
                  <a:lnTo>
                    <a:pt x="0" y="0"/>
                  </a:lnTo>
                  <a:lnTo>
                    <a:pt x="0" y="19138"/>
                  </a:lnTo>
                  <a:lnTo>
                    <a:pt x="144348" y="19138"/>
                  </a:lnTo>
                  <a:lnTo>
                    <a:pt x="144348" y="0"/>
                  </a:lnTo>
                  <a:close/>
                </a:path>
              </a:pathLst>
            </a:custGeom>
            <a:solidFill>
              <a:srgbClr val="FFFFFF"/>
            </a:solidFill>
          </p:spPr>
          <p:txBody>
            <a:bodyPr wrap="square" lIns="0" tIns="0" rIns="0" bIns="0" rtlCol="0"/>
            <a:lstStyle/>
            <a:p>
              <a:endParaRPr/>
            </a:p>
          </p:txBody>
        </p:sp>
      </p:grpSp>
      <p:sp>
        <p:nvSpPr>
          <p:cNvPr id="9" name="object 9"/>
          <p:cNvSpPr txBox="1">
            <a:spLocks noGrp="1"/>
          </p:cNvSpPr>
          <p:nvPr>
            <p:ph type="ftr" sz="quarter" idx="5"/>
          </p:nvPr>
        </p:nvSpPr>
        <p:spPr>
          <a:xfrm>
            <a:off x="4038600" y="6442710"/>
            <a:ext cx="4114800" cy="192405"/>
          </a:xfrm>
          <a:prstGeom prst="rect">
            <a:avLst/>
          </a:prstGeom>
        </p:spPr>
        <p:txBody>
          <a:bodyPr vert="horz" wrap="square" lIns="0" tIns="8255" rIns="0" bIns="0" rtlCol="0">
            <a:spAutoFit/>
          </a:bodyPr>
          <a:lstStyle/>
          <a:p>
            <a:pPr marL="12700">
              <a:lnSpc>
                <a:spcPct val="100000"/>
              </a:lnSpc>
              <a:spcBef>
                <a:spcPts val="65"/>
              </a:spcBef>
            </a:pPr>
            <a:r>
              <a:rPr u="heavy" spc="-25" dirty="0">
                <a:uFill>
                  <a:solidFill>
                    <a:srgbClr val="FFFFFF"/>
                  </a:solidFill>
                </a:uFill>
              </a:rPr>
              <a:t>   </a:t>
            </a:r>
            <a:r>
              <a:rPr u="heavy" spc="-15" dirty="0">
                <a:uFill>
                  <a:solidFill>
                    <a:srgbClr val="FFFFFF"/>
                  </a:solidFill>
                </a:uFill>
              </a:rPr>
              <a:t> </a:t>
            </a:r>
            <a:r>
              <a:rPr spc="40" dirty="0"/>
              <a:t> </a:t>
            </a:r>
            <a:r>
              <a:rPr spc="-5" dirty="0"/>
              <a:t>RETOUR</a:t>
            </a:r>
            <a:r>
              <a:rPr spc="-70" dirty="0"/>
              <a:t> </a:t>
            </a:r>
            <a:r>
              <a:rPr spc="-10" dirty="0"/>
              <a:t>SOMMAIRE</a:t>
            </a:r>
          </a:p>
        </p:txBody>
      </p:sp>
      <p:sp>
        <p:nvSpPr>
          <p:cNvPr id="11" name="ZoneTexte 10"/>
          <p:cNvSpPr txBox="1"/>
          <p:nvPr/>
        </p:nvSpPr>
        <p:spPr>
          <a:xfrm>
            <a:off x="2878825" y="2667000"/>
            <a:ext cx="3276600" cy="1476375"/>
          </a:xfrm>
          <a:prstGeom prst="rect">
            <a:avLst/>
          </a:prstGeom>
          <a:noFill/>
        </p:spPr>
        <p:txBody>
          <a:bodyPr wrap="square" rtlCol="0">
            <a:spAutoFit/>
          </a:bodyPr>
          <a:lstStyle/>
          <a:p>
            <a:pPr algn="ctr"/>
            <a:r>
              <a:rPr lang="fr-FR" b="1" dirty="0" smtClean="0">
                <a:solidFill>
                  <a:schemeClr val="accent6">
                    <a:lumMod val="50000"/>
                  </a:schemeClr>
                </a:solidFill>
              </a:rPr>
              <a:t>CIO de Foix </a:t>
            </a:r>
          </a:p>
          <a:p>
            <a:pPr algn="ctr"/>
            <a:r>
              <a:rPr lang="fr-FR" dirty="0"/>
              <a:t>7 rue du Lieutenant Paul Delpech </a:t>
            </a:r>
            <a:r>
              <a:rPr lang="fr-FR" dirty="0" smtClean="0"/>
              <a:t>09000 </a:t>
            </a:r>
            <a:r>
              <a:rPr lang="fr-FR" dirty="0"/>
              <a:t>Foix</a:t>
            </a:r>
          </a:p>
          <a:p>
            <a:pPr algn="ctr"/>
            <a:r>
              <a:rPr lang="fr-FR" dirty="0"/>
              <a:t>Tél </a:t>
            </a:r>
            <a:r>
              <a:rPr lang="fr-FR" dirty="0" smtClean="0"/>
              <a:t>: 05 </a:t>
            </a:r>
            <a:r>
              <a:rPr lang="fr-FR" dirty="0"/>
              <a:t>67 76 52 94</a:t>
            </a:r>
          </a:p>
          <a:p>
            <a:pPr algn="ctr"/>
            <a:endParaRPr lang="fr-FR" dirty="0"/>
          </a:p>
        </p:txBody>
      </p:sp>
      <p:sp>
        <p:nvSpPr>
          <p:cNvPr id="13" name="ZoneTexte 12"/>
          <p:cNvSpPr txBox="1"/>
          <p:nvPr/>
        </p:nvSpPr>
        <p:spPr>
          <a:xfrm>
            <a:off x="6155425" y="2707469"/>
            <a:ext cx="3276600" cy="1476375"/>
          </a:xfrm>
          <a:prstGeom prst="rect">
            <a:avLst/>
          </a:prstGeom>
          <a:noFill/>
        </p:spPr>
        <p:txBody>
          <a:bodyPr wrap="square" rtlCol="0">
            <a:spAutoFit/>
          </a:bodyPr>
          <a:lstStyle/>
          <a:p>
            <a:pPr algn="ctr"/>
            <a:r>
              <a:rPr lang="fr-FR" b="1" dirty="0" smtClean="0">
                <a:solidFill>
                  <a:schemeClr val="accent6">
                    <a:lumMod val="50000"/>
                  </a:schemeClr>
                </a:solidFill>
              </a:rPr>
              <a:t>CIO de Pamiers</a:t>
            </a:r>
          </a:p>
          <a:p>
            <a:pPr algn="ctr"/>
            <a:r>
              <a:rPr lang="fr-FR" dirty="0" smtClean="0"/>
              <a:t>7, place du </a:t>
            </a:r>
            <a:r>
              <a:rPr lang="fr-FR" dirty="0" err="1" smtClean="0"/>
              <a:t>Mercadal</a:t>
            </a:r>
            <a:endParaRPr lang="fr-FR" dirty="0" smtClean="0"/>
          </a:p>
          <a:p>
            <a:pPr algn="ctr"/>
            <a:r>
              <a:rPr lang="fr-FR" dirty="0" smtClean="0"/>
              <a:t>09100 Pamiers</a:t>
            </a:r>
            <a:endParaRPr lang="fr-FR" dirty="0"/>
          </a:p>
          <a:p>
            <a:pPr algn="ctr"/>
            <a:r>
              <a:rPr lang="fr-FR" dirty="0"/>
              <a:t>Tél </a:t>
            </a:r>
            <a:r>
              <a:rPr lang="fr-FR" dirty="0" smtClean="0"/>
              <a:t>: 05 </a:t>
            </a:r>
            <a:r>
              <a:rPr lang="fr-FR" dirty="0"/>
              <a:t>67 76 </a:t>
            </a:r>
            <a:r>
              <a:rPr lang="fr-FR" dirty="0" smtClean="0"/>
              <a:t>53 02</a:t>
            </a:r>
            <a:endParaRPr lang="fr-FR" dirty="0"/>
          </a:p>
          <a:p>
            <a:pPr algn="ct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Image 1"/>
          <p:cNvPicPr>
            <a:picLocks noChangeAspect="1"/>
          </p:cNvPicPr>
          <p:nvPr/>
        </p:nvPicPr>
        <p:blipFill>
          <a:blip r:embed="rId2"/>
          <a:stretch>
            <a:fillRect/>
          </a:stretch>
        </p:blipFill>
        <p:spPr>
          <a:xfrm>
            <a:off x="927463" y="190500"/>
            <a:ext cx="10528663" cy="6010275"/>
          </a:xfrm>
          <a:prstGeom prst="rect">
            <a:avLst/>
          </a:prstGeom>
          <a:noFill/>
          <a:ln w="9525">
            <a:noFill/>
          </a:ln>
        </p:spPr>
      </p:pic>
      <p:sp>
        <p:nvSpPr>
          <p:cNvPr id="15365"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3</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CustomShape 2"/>
          <p:cNvSpPr/>
          <p:nvPr/>
        </p:nvSpPr>
        <p:spPr>
          <a:xfrm>
            <a:off x="3152775" y="1308100"/>
            <a:ext cx="6975475" cy="1042988"/>
          </a:xfrm>
          <a:prstGeom prst="homePlate">
            <a:avLst>
              <a:gd name="adj" fmla="val 50000"/>
            </a:avLst>
          </a:prstGeom>
          <a:solidFill>
            <a:schemeClr val="accent2">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3200" b="1" i="0" u="none" strike="noStrike" kern="1200" cap="none" spc="-1" normalizeH="0" baseline="0" noProof="0" dirty="0">
                <a:ln>
                  <a:noFill/>
                </a:ln>
                <a:solidFill>
                  <a:srgbClr val="FFFFFF"/>
                </a:solidFill>
                <a:effectLst/>
                <a:uLnTx/>
                <a:uFillTx/>
                <a:latin typeface="Calibri" panose="020F0502020204030204"/>
                <a:ea typeface="+mn-ea"/>
                <a:cs typeface="+mn-cs"/>
              </a:rPr>
              <a:t>Apprendre un métier, préparer un diplôme professionnel</a:t>
            </a:r>
            <a:endParaRPr kumimoji="0" lang="fr-FR" sz="3200" b="1"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32" name="CustomShape 3"/>
          <p:cNvSpPr/>
          <p:nvPr/>
        </p:nvSpPr>
        <p:spPr>
          <a:xfrm>
            <a:off x="1847850" y="1417638"/>
            <a:ext cx="1042988" cy="1042988"/>
          </a:xfrm>
          <a:prstGeom prst="ellipse">
            <a:avLst/>
          </a:prstGeom>
          <a:blipFill>
            <a:blip r:embed="rId2"/>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233" name="CustomShape 4"/>
          <p:cNvSpPr/>
          <p:nvPr/>
        </p:nvSpPr>
        <p:spPr>
          <a:xfrm>
            <a:off x="3152775" y="2698750"/>
            <a:ext cx="6975475" cy="1044575"/>
          </a:xfrm>
          <a:prstGeom prst="homePlate">
            <a:avLst>
              <a:gd name="adj" fmla="val 50000"/>
            </a:avLst>
          </a:prstGeom>
          <a:solidFill>
            <a:schemeClr val="accent3">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3200" b="1" i="0" u="none" strike="noStrike" kern="1200" cap="none" spc="-1" normalizeH="0" baseline="0" noProof="0" dirty="0">
                <a:ln>
                  <a:noFill/>
                </a:ln>
                <a:solidFill>
                  <a:srgbClr val="FFFFFF"/>
                </a:solidFill>
                <a:effectLst/>
                <a:uLnTx/>
                <a:uFillTx/>
                <a:latin typeface="Calibri" panose="020F0502020204030204"/>
                <a:ea typeface="+mn-ea"/>
                <a:cs typeface="+mn-cs"/>
              </a:rPr>
              <a:t>Découvrir l’entreprise</a:t>
            </a:r>
            <a:endParaRPr kumimoji="0" lang="fr-FR" sz="3200" b="1"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34" name="CustomShape 5"/>
          <p:cNvSpPr/>
          <p:nvPr/>
        </p:nvSpPr>
        <p:spPr>
          <a:xfrm>
            <a:off x="1847850" y="2698750"/>
            <a:ext cx="1042988" cy="1044575"/>
          </a:xfrm>
          <a:prstGeom prst="ellipse">
            <a:avLst/>
          </a:prstGeom>
          <a:blipFill>
            <a:blip r:embed="rId3" cstate="print"/>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235" name="CustomShape 6"/>
          <p:cNvSpPr/>
          <p:nvPr/>
        </p:nvSpPr>
        <p:spPr>
          <a:xfrm>
            <a:off x="3152775" y="4089400"/>
            <a:ext cx="6975475" cy="1044575"/>
          </a:xfrm>
          <a:prstGeom prst="homePlate">
            <a:avLst>
              <a:gd name="adj" fmla="val 50000"/>
            </a:avLst>
          </a:prstGeom>
          <a:solidFill>
            <a:schemeClr val="accent4">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ctr" defTabSz="914400" rtl="0" eaLnBrk="1" fontAlgn="auto" latinLnBrk="0" hangingPunct="1">
              <a:lnSpc>
                <a:spcPct val="90000"/>
              </a:lnSpc>
              <a:spcBef>
                <a:spcPts val="0"/>
              </a:spcBef>
              <a:spcAft>
                <a:spcPts val="700"/>
              </a:spcAft>
              <a:buClrTx/>
              <a:buSzTx/>
              <a:buFontTx/>
              <a:buNone/>
              <a:defRPr/>
            </a:pPr>
            <a:r>
              <a:rPr kumimoji="0" lang="fr-FR" sz="3200" b="1" i="0" u="none" strike="noStrike" kern="1200" cap="none" spc="-1" normalizeH="0" baseline="0" noProof="0" dirty="0">
                <a:ln>
                  <a:noFill/>
                </a:ln>
                <a:solidFill>
                  <a:srgbClr val="FFFFFF"/>
                </a:solidFill>
                <a:effectLst/>
                <a:uLnTx/>
                <a:uFillTx/>
                <a:latin typeface="Calibri" panose="020F0502020204030204"/>
                <a:ea typeface="+mn-ea"/>
                <a:cs typeface="+mn-cs"/>
              </a:rPr>
              <a:t>Des formations dans tous les domaines</a:t>
            </a:r>
            <a:endParaRPr kumimoji="0" lang="fr-FR" sz="3200" b="1" i="0" u="none" strike="noStrike" kern="1200" cap="none" spc="-1" normalizeH="0" baseline="0" noProof="0" dirty="0">
              <a:ln>
                <a:noFill/>
              </a:ln>
              <a:solidFill>
                <a:prstClr val="black"/>
              </a:solidFill>
              <a:effectLst/>
              <a:uLnTx/>
              <a:uFillTx/>
              <a:latin typeface="Arial" panose="020B0604020202020204"/>
              <a:ea typeface="+mn-ea"/>
              <a:cs typeface="+mn-cs"/>
            </a:endParaRPr>
          </a:p>
        </p:txBody>
      </p:sp>
      <p:sp>
        <p:nvSpPr>
          <p:cNvPr id="236" name="CustomShape 7"/>
          <p:cNvSpPr/>
          <p:nvPr/>
        </p:nvSpPr>
        <p:spPr>
          <a:xfrm>
            <a:off x="1881188" y="4081463"/>
            <a:ext cx="1044575" cy="1044575"/>
          </a:xfrm>
          <a:prstGeom prst="ellipse">
            <a:avLst/>
          </a:prstGeom>
          <a:blipFill>
            <a:blip r:embed="rId4" cstate="print"/>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237" name="CustomShape 8"/>
          <p:cNvSpPr/>
          <p:nvPr/>
        </p:nvSpPr>
        <p:spPr>
          <a:xfrm>
            <a:off x="3157538" y="5449888"/>
            <a:ext cx="6970713" cy="1044575"/>
          </a:xfrm>
          <a:prstGeom prst="homePlate">
            <a:avLst>
              <a:gd name="adj" fmla="val 50000"/>
            </a:avLst>
          </a:prstGeom>
          <a:solidFill>
            <a:schemeClr val="accent5">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lstStyle/>
          <a:p>
            <a:pPr marL="0" marR="0" lvl="0" indent="0" algn="l" defTabSz="914400" rtl="0" eaLnBrk="1" fontAlgn="auto" latinLnBrk="0" hangingPunct="1">
              <a:lnSpc>
                <a:spcPct val="90000"/>
              </a:lnSpc>
              <a:spcBef>
                <a:spcPts val="0"/>
              </a:spcBef>
              <a:spcAft>
                <a:spcPts val="700"/>
              </a:spcAft>
              <a:buClrTx/>
              <a:buSzTx/>
              <a:buFontTx/>
              <a:buNone/>
              <a:defRPr/>
            </a:pPr>
            <a:r>
              <a:rPr kumimoji="0" lang="fr-FR" sz="2400" b="1" i="0" u="none" strike="noStrike" kern="1200" cap="none" spc="-1" normalizeH="0" baseline="0" noProof="0" dirty="0">
                <a:ln>
                  <a:noFill/>
                </a:ln>
                <a:solidFill>
                  <a:prstClr val="white"/>
                </a:solidFill>
                <a:effectLst/>
                <a:uLnTx/>
                <a:uFillTx/>
                <a:latin typeface="Calibri" panose="020F0502020204030204"/>
                <a:ea typeface="+mn-ea"/>
                <a:cs typeface="+mn-cs"/>
              </a:rPr>
              <a:t>Deux modalités de préparation :</a:t>
            </a:r>
            <a:endParaRPr kumimoji="0" lang="fr-FR" sz="2400" b="1" i="0" u="none" strike="noStrike" kern="1200" cap="none" spc="-1" normalizeH="0" baseline="0" noProof="0" dirty="0">
              <a:ln>
                <a:noFill/>
              </a:ln>
              <a:solidFill>
                <a:prstClr val="white"/>
              </a:solidFill>
              <a:effectLst/>
              <a:uLnTx/>
              <a:uFillTx/>
              <a:latin typeface="Arial" panose="020B0604020202020204"/>
              <a:ea typeface="+mn-ea"/>
              <a:cs typeface="+mn-cs"/>
            </a:endParaRPr>
          </a:p>
          <a:p>
            <a:pPr marL="171450" marR="0" lvl="1" indent="-170815" algn="l" defTabSz="914400" rtl="0" eaLnBrk="1" fontAlgn="auto" latinLnBrk="0" hangingPunct="1">
              <a:lnSpc>
                <a:spcPct val="90000"/>
              </a:lnSpc>
              <a:spcBef>
                <a:spcPts val="0"/>
              </a:spcBef>
              <a:spcAft>
                <a:spcPts val="240"/>
              </a:spcAft>
              <a:buClr>
                <a:srgbClr val="6E6E6E"/>
              </a:buClr>
              <a:buSzTx/>
              <a:buFont typeface="Symbol" panose="05050102010706020507" pitchFamily="18" charset="2"/>
              <a:buChar char=""/>
              <a:defRPr/>
            </a:pPr>
            <a:r>
              <a:rPr kumimoji="0" lang="fr-FR" sz="1800" b="1" i="0" u="none" strike="noStrike" kern="1200" cap="none" spc="-1" normalizeH="0" baseline="0" noProof="0" dirty="0">
                <a:ln>
                  <a:noFill/>
                </a:ln>
                <a:solidFill>
                  <a:prstClr val="white"/>
                </a:solidFill>
                <a:effectLst/>
                <a:uLnTx/>
                <a:uFillTx/>
                <a:latin typeface="Calibri" panose="020F0502020204030204"/>
                <a:ea typeface="+mn-ea"/>
                <a:cs typeface="+mn-cs"/>
              </a:rPr>
              <a:t>A temps plein, en lycée professionnel</a:t>
            </a:r>
            <a:endParaRPr kumimoji="0" lang="fr-FR" sz="1800" b="1" i="0" u="none" strike="noStrike" kern="1200" cap="none" spc="-1" normalizeH="0" baseline="0" noProof="0" dirty="0">
              <a:ln>
                <a:noFill/>
              </a:ln>
              <a:solidFill>
                <a:prstClr val="white"/>
              </a:solidFill>
              <a:effectLst/>
              <a:uLnTx/>
              <a:uFillTx/>
              <a:latin typeface="Arial" panose="020B0604020202020204"/>
              <a:ea typeface="+mn-ea"/>
              <a:cs typeface="+mn-cs"/>
            </a:endParaRPr>
          </a:p>
          <a:p>
            <a:pPr marL="171450" marR="0" lvl="1" indent="-170815" algn="l" defTabSz="914400" rtl="0" eaLnBrk="1" fontAlgn="auto" latinLnBrk="0" hangingPunct="1">
              <a:lnSpc>
                <a:spcPct val="90000"/>
              </a:lnSpc>
              <a:spcBef>
                <a:spcPts val="0"/>
              </a:spcBef>
              <a:spcAft>
                <a:spcPts val="240"/>
              </a:spcAft>
              <a:buClr>
                <a:srgbClr val="6E6E6E"/>
              </a:buClr>
              <a:buSzTx/>
              <a:buFont typeface="Symbol" panose="05050102010706020507" pitchFamily="18" charset="2"/>
              <a:buChar char=""/>
              <a:defRPr/>
            </a:pPr>
            <a:r>
              <a:rPr kumimoji="0" lang="fr-FR" sz="1800" b="1" i="0" u="none" strike="noStrike" kern="1200" cap="none" spc="-1" normalizeH="0" baseline="0" noProof="0" dirty="0">
                <a:ln>
                  <a:noFill/>
                </a:ln>
                <a:solidFill>
                  <a:prstClr val="white"/>
                </a:solidFill>
                <a:effectLst/>
                <a:uLnTx/>
                <a:uFillTx/>
                <a:latin typeface="Calibri" panose="020F0502020204030204"/>
                <a:ea typeface="+mn-ea"/>
                <a:cs typeface="+mn-cs"/>
              </a:rPr>
              <a:t>En alternance, sous contrat de travail (CFA, entreprise)</a:t>
            </a:r>
            <a:endParaRPr kumimoji="0" lang="fr-FR" sz="1800" b="1" i="0" u="none" strike="noStrike" kern="1200" cap="none" spc="-1" normalizeH="0" baseline="0" noProof="0" dirty="0">
              <a:ln>
                <a:noFill/>
              </a:ln>
              <a:solidFill>
                <a:prstClr val="white"/>
              </a:solidFill>
              <a:effectLst/>
              <a:uLnTx/>
              <a:uFillTx/>
              <a:latin typeface="Arial" panose="020B0604020202020204"/>
              <a:ea typeface="+mn-ea"/>
              <a:cs typeface="+mn-cs"/>
            </a:endParaRPr>
          </a:p>
        </p:txBody>
      </p:sp>
      <p:sp>
        <p:nvSpPr>
          <p:cNvPr id="238" name="CustomShape 9"/>
          <p:cNvSpPr/>
          <p:nvPr/>
        </p:nvSpPr>
        <p:spPr>
          <a:xfrm>
            <a:off x="1879600" y="5441950"/>
            <a:ext cx="1044575" cy="1042988"/>
          </a:xfrm>
          <a:prstGeom prst="ellipse">
            <a:avLst/>
          </a:prstGeom>
          <a:blipFill>
            <a:blip r:embed="rId5"/>
            <a:stretch>
              <a:fillRect/>
            </a:stretch>
          </a:blip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2" name="Rectangle 1"/>
          <p:cNvSpPr/>
          <p:nvPr/>
        </p:nvSpPr>
        <p:spPr>
          <a:xfrm>
            <a:off x="-89468" y="0"/>
            <a:ext cx="7488397" cy="1015663"/>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60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La voie Professionnelle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Graphique 1"/>
          <p:cNvGraphicFramePr/>
          <p:nvPr/>
        </p:nvGraphicFramePr>
        <p:xfrm>
          <a:off x="179388" y="361950"/>
          <a:ext cx="12012612" cy="6496050"/>
        </p:xfrm>
        <a:graphic>
          <a:graphicData uri="http://schemas.openxmlformats.org/presentationml/2006/ole">
            <mc:AlternateContent xmlns:mc="http://schemas.openxmlformats.org/markup-compatibility/2006">
              <mc:Choice xmlns:v="urn:schemas-microsoft-com:vml" Requires="v">
                <p:oleObj spid="_x0000_s3081" r:id="rId3" imgW="12009120" imgH="6132830" progId="Excel.Chart.8">
                  <p:embed/>
                </p:oleObj>
              </mc:Choice>
              <mc:Fallback>
                <p:oleObj r:id="rId3" imgW="12009120" imgH="6132830" progId="Excel.Chart.8">
                  <p:embed/>
                  <p:pic>
                    <p:nvPicPr>
                      <p:cNvPr id="0" name="Image 3076"/>
                      <p:cNvPicPr/>
                      <p:nvPr/>
                    </p:nvPicPr>
                    <p:blipFill>
                      <a:blip r:embed="rId4"/>
                      <a:stretch>
                        <a:fillRect/>
                      </a:stretch>
                    </p:blipFill>
                    <p:spPr>
                      <a:xfrm>
                        <a:off x="179388" y="361950"/>
                        <a:ext cx="12012612" cy="6496050"/>
                      </a:xfrm>
                      <a:prstGeom prst="rect">
                        <a:avLst/>
                      </a:prstGeom>
                      <a:noFill/>
                      <a:ln w="38100">
                        <a:noFill/>
                        <a:miter/>
                      </a:ln>
                    </p:spPr>
                  </p:pic>
                </p:oleObj>
              </mc:Fallback>
            </mc:AlternateContent>
          </a:graphicData>
        </a:graphic>
      </p:graphicFrame>
      <p:sp>
        <p:nvSpPr>
          <p:cNvPr id="4" name="ZoneTexte 3"/>
          <p:cNvSpPr txBox="1"/>
          <p:nvPr/>
        </p:nvSpPr>
        <p:spPr>
          <a:xfrm>
            <a:off x="9442450" y="-7937"/>
            <a:ext cx="2749550" cy="369888"/>
          </a:xfrm>
          <a:prstGeom prst="rect">
            <a:avLst/>
          </a:prstGeom>
          <a:solidFill>
            <a:schemeClr val="bg2">
              <a:lumMod val="25000"/>
            </a:schemeClr>
          </a:solidFill>
        </p:spPr>
        <p:txBody>
          <a:bodyPr wrap="none">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professionnelle</a:t>
            </a:r>
          </a:p>
        </p:txBody>
      </p:sp>
      <p:sp>
        <p:nvSpPr>
          <p:cNvPr id="17412"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5</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pic>
        <p:nvPicPr>
          <p:cNvPr id="17413" name="Image 1"/>
          <p:cNvPicPr>
            <a:picLocks noChangeAspect="1"/>
          </p:cNvPicPr>
          <p:nvPr/>
        </p:nvPicPr>
        <p:blipFill>
          <a:blip r:embed="rId5"/>
          <a:stretch>
            <a:fillRect/>
          </a:stretch>
        </p:blipFill>
        <p:spPr>
          <a:xfrm>
            <a:off x="5305425" y="1058863"/>
            <a:ext cx="5368925" cy="1057275"/>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1524000" y="0"/>
            <a:ext cx="9144000" cy="1143000"/>
          </a:xfrm>
        </p:spPr>
        <p:txBody>
          <a:bodyPr vert="horz" wrap="square" lIns="91440" tIns="45720" rIns="91440" bIns="45720" anchor="ctr" anchorCtr="0"/>
          <a:lstStyle/>
          <a:p>
            <a:pPr algn="ctr">
              <a:buNone/>
            </a:pPr>
            <a:r>
              <a:rPr lang="fr-FR" altLang="x-none" dirty="0"/>
              <a:t>Le Bac Professionnel</a:t>
            </a:r>
          </a:p>
        </p:txBody>
      </p:sp>
      <p:graphicFrame>
        <p:nvGraphicFramePr>
          <p:cNvPr id="4" name="Espace réservé du contenu 3"/>
          <p:cNvGraphicFramePr>
            <a:graphicFrameLocks noGrp="1"/>
          </p:cNvGraphicFramePr>
          <p:nvPr>
            <p:ph idx="1"/>
          </p:nvPr>
        </p:nvGraphicFramePr>
        <p:xfrm>
          <a:off x="1524000" y="857232"/>
          <a:ext cx="9144000"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e 4"/>
          <p:cNvSpPr/>
          <p:nvPr/>
        </p:nvSpPr>
        <p:spPr>
          <a:xfrm>
            <a:off x="8953500" y="1714500"/>
            <a:ext cx="1500188" cy="9286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 Stage: </a:t>
            </a: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4 à 6 semaines </a:t>
            </a:r>
          </a:p>
        </p:txBody>
      </p:sp>
      <p:sp>
        <p:nvSpPr>
          <p:cNvPr id="6" name="Ellipse 5"/>
          <p:cNvSpPr/>
          <p:nvPr/>
        </p:nvSpPr>
        <p:spPr>
          <a:xfrm>
            <a:off x="9024938" y="3571875"/>
            <a:ext cx="1500188" cy="9286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 Stage: </a:t>
            </a: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6 à 8 semaines </a:t>
            </a:r>
          </a:p>
        </p:txBody>
      </p:sp>
      <p:sp>
        <p:nvSpPr>
          <p:cNvPr id="7" name="Ellipse 6"/>
          <p:cNvSpPr/>
          <p:nvPr/>
        </p:nvSpPr>
        <p:spPr>
          <a:xfrm>
            <a:off x="9167813" y="5572125"/>
            <a:ext cx="1500188" cy="9286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 Stage: </a:t>
            </a: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rPr>
              <a:t>8 semaines </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Graphique 2"/>
          <p:cNvGraphicFramePr/>
          <p:nvPr/>
        </p:nvGraphicFramePr>
        <p:xfrm>
          <a:off x="-395287" y="674688"/>
          <a:ext cx="9118600" cy="5735637"/>
        </p:xfrm>
        <a:graphic>
          <a:graphicData uri="http://schemas.openxmlformats.org/presentationml/2006/ole">
            <mc:AlternateContent xmlns:mc="http://schemas.openxmlformats.org/markup-compatibility/2006">
              <mc:Choice xmlns:v="urn:schemas-microsoft-com:vml" Requires="v">
                <p:oleObj spid="_x0000_s4099" r:id="rId3" imgW="9119870" imgH="5736590" progId="Excel.Chart.8">
                  <p:embed/>
                </p:oleObj>
              </mc:Choice>
              <mc:Fallback>
                <p:oleObj r:id="rId3" imgW="9119870" imgH="5736590" progId="Excel.Chart.8">
                  <p:embed/>
                  <p:pic>
                    <p:nvPicPr>
                      <p:cNvPr id="0" name="Image 3075"/>
                      <p:cNvPicPr/>
                      <p:nvPr/>
                    </p:nvPicPr>
                    <p:blipFill>
                      <a:blip r:embed="rId4"/>
                      <a:stretch>
                        <a:fillRect/>
                      </a:stretch>
                    </p:blipFill>
                    <p:spPr>
                      <a:xfrm>
                        <a:off x="-395287" y="674688"/>
                        <a:ext cx="9118600" cy="5735637"/>
                      </a:xfrm>
                      <a:prstGeom prst="rect">
                        <a:avLst/>
                      </a:prstGeom>
                      <a:noFill/>
                      <a:ln w="38100">
                        <a:noFill/>
                        <a:miter/>
                      </a:ln>
                    </p:spPr>
                  </p:pic>
                </p:oleObj>
              </mc:Fallback>
            </mc:AlternateContent>
          </a:graphicData>
        </a:graphic>
      </p:graphicFrame>
      <p:sp>
        <p:nvSpPr>
          <p:cNvPr id="4" name="Rectangle 3"/>
          <p:cNvSpPr/>
          <p:nvPr/>
        </p:nvSpPr>
        <p:spPr>
          <a:xfrm>
            <a:off x="6975475" y="3108325"/>
            <a:ext cx="4911725" cy="314007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1" i="0" u="none" strike="noStrike" kern="1200" cap="none" spc="0" normalizeH="0" baseline="0" noProof="0" dirty="0">
                <a:ln>
                  <a:noFill/>
                </a:ln>
                <a:solidFill>
                  <a:schemeClr val="tx1"/>
                </a:solidFill>
                <a:effectLst/>
                <a:uLnTx/>
                <a:uFillTx/>
                <a:latin typeface="+mn-lt"/>
                <a:ea typeface="+mn-ea"/>
                <a:cs typeface="+mn-cs"/>
              </a:rPr>
              <a:t>Enseignements professionnels : </a:t>
            </a:r>
          </a:p>
          <a:p>
            <a:pPr marL="285750" marR="0" lvl="0" indent="-285750" algn="l" defTabSz="457200" rtl="0" eaLnBrk="1" fontAlgn="auto" latinLnBrk="0" hangingPunct="1">
              <a:lnSpc>
                <a:spcPct val="100000"/>
              </a:lnSpc>
              <a:spcBef>
                <a:spcPts val="0"/>
              </a:spcBef>
              <a:spcAft>
                <a:spcPts val="0"/>
              </a:spcAft>
              <a:buClrTx/>
              <a:buSzTx/>
              <a:buFontTx/>
              <a:buChar char="-"/>
              <a:defRPr/>
            </a:pPr>
            <a:r>
              <a:rPr kumimoji="0" lang="fr-FR" sz="1800" b="0" i="0" u="none" strike="noStrike" kern="1200" cap="none" spc="0" normalizeH="0" baseline="0" noProof="0" dirty="0">
                <a:ln>
                  <a:noFill/>
                </a:ln>
                <a:solidFill>
                  <a:schemeClr val="tx1"/>
                </a:solidFill>
                <a:effectLst/>
                <a:uLnTx/>
                <a:uFillTx/>
                <a:latin typeface="+mn-lt"/>
                <a:ea typeface="+mn-ea"/>
                <a:cs typeface="+mn-cs"/>
              </a:rPr>
              <a:t>Dont </a:t>
            </a:r>
            <a:r>
              <a:rPr kumimoji="0" lang="fr-FR" sz="1800" b="1" i="0" u="none" strike="noStrike" kern="1200" cap="none" spc="0" normalizeH="0" baseline="0" noProof="0" dirty="0" err="1">
                <a:ln>
                  <a:noFill/>
                </a:ln>
                <a:solidFill>
                  <a:schemeClr val="tx1"/>
                </a:solidFill>
                <a:effectLst/>
                <a:uLnTx/>
                <a:uFillTx/>
                <a:latin typeface="+mn-lt"/>
                <a:ea typeface="+mn-ea"/>
                <a:cs typeface="+mn-cs"/>
              </a:rPr>
              <a:t>co</a:t>
            </a:r>
            <a:r>
              <a:rPr kumimoji="0" lang="fr-FR" sz="1800" b="1" i="0" u="none" strike="noStrike" kern="1200" cap="none" spc="0" normalizeH="0" baseline="0" noProof="0" dirty="0">
                <a:ln>
                  <a:noFill/>
                </a:ln>
                <a:solidFill>
                  <a:schemeClr val="tx1"/>
                </a:solidFill>
                <a:effectLst/>
                <a:uLnTx/>
                <a:uFillTx/>
                <a:latin typeface="+mn-lt"/>
                <a:ea typeface="+mn-ea"/>
                <a:cs typeface="+mn-cs"/>
              </a:rPr>
              <a:t>-intervention</a:t>
            </a:r>
            <a:r>
              <a:rPr kumimoji="0" lang="fr-FR" sz="1800" b="0" i="0" u="none" strike="noStrike" kern="1200" cap="none" spc="0" normalizeH="0" baseline="0" noProof="0" dirty="0">
                <a:ln>
                  <a:noFill/>
                </a:ln>
                <a:solidFill>
                  <a:schemeClr val="tx1"/>
                </a:solidFill>
                <a:effectLst/>
                <a:uLnTx/>
                <a:uFillTx/>
                <a:latin typeface="+mn-lt"/>
                <a:ea typeface="+mn-ea"/>
                <a:cs typeface="+mn-cs"/>
              </a:rPr>
              <a:t> enseignant pro avec enseignants de français ou de mathématiques</a:t>
            </a:r>
          </a:p>
          <a:p>
            <a:pPr marL="285750" marR="0" lvl="0" indent="-285750" algn="l" defTabSz="457200" rtl="0" eaLnBrk="1" fontAlgn="auto" latinLnBrk="0" hangingPunct="1">
              <a:lnSpc>
                <a:spcPct val="100000"/>
              </a:lnSpc>
              <a:spcBef>
                <a:spcPts val="0"/>
              </a:spcBef>
              <a:spcAft>
                <a:spcPts val="0"/>
              </a:spcAft>
              <a:buClrTx/>
              <a:buSzTx/>
              <a:buFontTx/>
              <a:buChar char="-"/>
              <a:defRPr/>
            </a:pPr>
            <a:r>
              <a:rPr kumimoji="0" lang="fr-FR" sz="1800" b="0" i="0" u="none" strike="noStrike" kern="1200" cap="none" spc="0" normalizeH="0" baseline="0" noProof="0" dirty="0">
                <a:ln>
                  <a:noFill/>
                </a:ln>
                <a:solidFill>
                  <a:schemeClr val="tx1"/>
                </a:solidFill>
                <a:effectLst/>
                <a:uLnTx/>
                <a:uFillTx/>
                <a:latin typeface="+mn-lt"/>
                <a:ea typeface="+mn-ea"/>
                <a:cs typeface="+mn-cs"/>
              </a:rPr>
              <a:t>Dont réalisation d’un </a:t>
            </a:r>
            <a:r>
              <a:rPr kumimoji="0" lang="fr-FR" sz="1800" b="1" i="0" u="none" strike="noStrike" kern="1200" cap="none" spc="0" normalizeH="0" baseline="0" noProof="0" dirty="0">
                <a:ln>
                  <a:noFill/>
                </a:ln>
                <a:solidFill>
                  <a:schemeClr val="tx1"/>
                </a:solidFill>
                <a:effectLst/>
                <a:uLnTx/>
                <a:uFillTx/>
                <a:latin typeface="+mn-lt"/>
                <a:ea typeface="+mn-ea"/>
                <a:cs typeface="+mn-cs"/>
              </a:rPr>
              <a:t>chef d’œuvre en 1</a:t>
            </a:r>
            <a:r>
              <a:rPr kumimoji="0" lang="fr-FR" sz="1800" b="1" i="0" u="none" strike="noStrike" kern="1200" cap="none" spc="0" normalizeH="0" baseline="30000" noProof="0" dirty="0">
                <a:ln>
                  <a:noFill/>
                </a:ln>
                <a:solidFill>
                  <a:schemeClr val="tx1"/>
                </a:solidFill>
                <a:effectLst/>
                <a:uLnTx/>
                <a:uFillTx/>
                <a:latin typeface="+mn-lt"/>
                <a:ea typeface="+mn-ea"/>
                <a:cs typeface="+mn-cs"/>
              </a:rPr>
              <a:t>re</a:t>
            </a:r>
            <a:r>
              <a:rPr kumimoji="0" lang="fr-FR" sz="1800" b="1" i="0" u="none" strike="noStrike" kern="1200" cap="none" spc="0" normalizeH="0" baseline="0" noProof="0" dirty="0">
                <a:ln>
                  <a:noFill/>
                </a:ln>
                <a:solidFill>
                  <a:schemeClr val="tx1"/>
                </a:solidFill>
                <a:effectLst/>
                <a:uLnTx/>
                <a:uFillTx/>
                <a:latin typeface="+mn-lt"/>
                <a:ea typeface="+mn-ea"/>
                <a:cs typeface="+mn-cs"/>
              </a:rPr>
              <a:t> et </a:t>
            </a:r>
            <a:r>
              <a:rPr kumimoji="0" lang="fr-FR" sz="1800" b="1" i="0" u="none" strike="noStrike" kern="1200" cap="none" spc="0" normalizeH="0" baseline="0" noProof="0" dirty="0" err="1">
                <a:ln>
                  <a:noFill/>
                </a:ln>
                <a:solidFill>
                  <a:schemeClr val="tx1"/>
                </a:solidFill>
                <a:effectLst/>
                <a:uLnTx/>
                <a:uFillTx/>
                <a:latin typeface="+mn-lt"/>
                <a:ea typeface="+mn-ea"/>
                <a:cs typeface="+mn-cs"/>
              </a:rPr>
              <a:t>T</a:t>
            </a:r>
            <a:r>
              <a:rPr kumimoji="0" lang="fr-FR" sz="1800" b="1" i="0" u="none" strike="noStrike" kern="1200" cap="none" spc="0" normalizeH="0" baseline="30000" noProof="0" dirty="0" err="1">
                <a:ln>
                  <a:noFill/>
                </a:ln>
                <a:solidFill>
                  <a:schemeClr val="tx1"/>
                </a:solidFill>
                <a:effectLst/>
                <a:uLnTx/>
                <a:uFillTx/>
                <a:latin typeface="Calibri" panose="020F0502020204030204" pitchFamily="34" charset="0"/>
                <a:ea typeface="+mn-ea"/>
                <a:cs typeface="+mn-cs"/>
              </a:rPr>
              <a:t>le</a:t>
            </a:r>
            <a:r>
              <a:rPr kumimoji="0" lang="fr-FR" sz="1800" b="1" i="0" u="none" strike="noStrike" kern="1200" cap="none" spc="0" normalizeH="0" baseline="0" noProof="0" dirty="0">
                <a:ln>
                  <a:noFill/>
                </a:ln>
                <a:solidFill>
                  <a:schemeClr val="tx1"/>
                </a:solidFill>
                <a:effectLst/>
                <a:uLnTx/>
                <a:uFillTx/>
                <a:latin typeface="+mn-lt"/>
                <a:ea typeface="+mn-ea"/>
                <a:cs typeface="+mn-cs"/>
              </a:rPr>
              <a:t> </a:t>
            </a:r>
            <a:r>
              <a:rPr kumimoji="0" lang="fr-FR" sz="1800" b="0" i="0" u="none" strike="noStrike" kern="1200" cap="none" spc="0" normalizeH="0" baseline="0" noProof="0" dirty="0">
                <a:ln>
                  <a:noFill/>
                </a:ln>
                <a:solidFill>
                  <a:schemeClr val="tx1"/>
                </a:solidFill>
                <a:effectLst/>
                <a:uLnTx/>
                <a:uFillTx/>
                <a:latin typeface="+mn-lt"/>
                <a:ea typeface="+mn-ea"/>
                <a:cs typeface="+mn-cs"/>
              </a:rPr>
              <a:t>(œuvre concrète et pluridisciplinaire) </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8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1" i="0" u="none" strike="noStrike" kern="1200" cap="none" spc="0" normalizeH="0" baseline="0" noProof="0" dirty="0">
                <a:ln>
                  <a:noFill/>
                </a:ln>
                <a:solidFill>
                  <a:schemeClr val="tx1"/>
                </a:solidFill>
                <a:effectLst/>
                <a:uLnTx/>
                <a:uFillTx/>
                <a:latin typeface="+mn-lt"/>
                <a:ea typeface="+mn-ea"/>
                <a:cs typeface="+mn-cs"/>
              </a:rPr>
              <a:t>Enseignements généraux :</a:t>
            </a:r>
          </a:p>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0" i="0" u="none" strike="noStrike" kern="1200" cap="none" spc="0" normalizeH="0" baseline="0" noProof="0" dirty="0">
                <a:ln>
                  <a:noFill/>
                </a:ln>
                <a:solidFill>
                  <a:schemeClr val="tx1"/>
                </a:solidFill>
                <a:effectLst/>
                <a:uLnTx/>
                <a:uFillTx/>
                <a:latin typeface="+mn-lt"/>
                <a:ea typeface="+mn-ea"/>
                <a:cs typeface="+mn-cs"/>
              </a:rPr>
              <a:t>Français, HG, EMC, LV1, math, PC ou LV2, Arts, EPS</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fr-FR" sz="1800" b="1"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fr-FR" sz="1800" b="1" i="0" u="none" strike="noStrike" kern="1200" cap="none" spc="0" normalizeH="0" baseline="0" noProof="0" dirty="0">
                <a:ln>
                  <a:noFill/>
                </a:ln>
                <a:solidFill>
                  <a:schemeClr val="tx1"/>
                </a:solidFill>
                <a:effectLst/>
                <a:uLnTx/>
                <a:uFillTx/>
                <a:latin typeface="+mn-lt"/>
                <a:ea typeface="+mn-ea"/>
                <a:cs typeface="+mn-cs"/>
              </a:rPr>
              <a:t>+ </a:t>
            </a:r>
            <a:r>
              <a:rPr kumimoji="0" lang="fr-FR" sz="1800" b="1" i="0" u="none" strike="noStrike" kern="1200" cap="none" spc="0" normalizeH="0" baseline="0" noProof="0" dirty="0">
                <a:ln>
                  <a:noFill/>
                </a:ln>
                <a:solidFill>
                  <a:srgbClr val="FF0000"/>
                </a:solidFill>
                <a:effectLst/>
                <a:uLnTx/>
                <a:uFillTx/>
                <a:latin typeface="+mn-lt"/>
                <a:ea typeface="+mn-ea"/>
                <a:cs typeface="+mn-cs"/>
              </a:rPr>
              <a:t>18 à 22 semaines </a:t>
            </a:r>
            <a:r>
              <a:rPr kumimoji="0" lang="fr-FR" sz="1800" b="1" i="0" u="none" strike="noStrike" kern="1200" cap="none" spc="0" normalizeH="0" baseline="0" noProof="0" dirty="0">
                <a:ln>
                  <a:noFill/>
                </a:ln>
                <a:solidFill>
                  <a:schemeClr val="tx1"/>
                </a:solidFill>
                <a:effectLst/>
                <a:uLnTx/>
                <a:uFillTx/>
                <a:latin typeface="+mn-lt"/>
                <a:ea typeface="+mn-ea"/>
                <a:cs typeface="+mn-cs"/>
              </a:rPr>
              <a:t>de PFMP sur les 3 années </a:t>
            </a:r>
            <a:br>
              <a:rPr kumimoji="0" lang="fr-FR" sz="1800" b="1" i="0" u="none" strike="noStrike" kern="1200" cap="none" spc="0" normalizeH="0" baseline="0" noProof="0" dirty="0">
                <a:ln>
                  <a:noFill/>
                </a:ln>
                <a:solidFill>
                  <a:schemeClr val="tx1"/>
                </a:solidFill>
                <a:effectLst/>
                <a:uLnTx/>
                <a:uFillTx/>
                <a:latin typeface="+mn-lt"/>
                <a:ea typeface="+mn-ea"/>
                <a:cs typeface="+mn-cs"/>
              </a:rPr>
            </a:br>
            <a:r>
              <a:rPr kumimoji="0" lang="fr-FR" sz="1800" b="1" i="0" u="none" strike="noStrike" kern="1200" cap="none" spc="0" normalizeH="0" baseline="0" noProof="0" dirty="0">
                <a:ln>
                  <a:noFill/>
                </a:ln>
                <a:solidFill>
                  <a:schemeClr val="tx1"/>
                </a:solidFill>
                <a:effectLst/>
                <a:uLnTx/>
                <a:uFillTx/>
                <a:latin typeface="+mn-lt"/>
                <a:ea typeface="+mn-ea"/>
                <a:cs typeface="+mn-cs"/>
              </a:rPr>
              <a:t>de bac pro</a:t>
            </a:r>
            <a:endParaRPr kumimoji="0" lang="fr-FR"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460" name="ZoneTexte 4"/>
          <p:cNvSpPr txBox="1"/>
          <p:nvPr/>
        </p:nvSpPr>
        <p:spPr>
          <a:xfrm>
            <a:off x="1954213" y="1139825"/>
            <a:ext cx="8990012" cy="584200"/>
          </a:xfrm>
          <a:prstGeom prst="rect">
            <a:avLst/>
          </a:prstGeom>
          <a:noFill/>
          <a:ln w="9525">
            <a:noFill/>
          </a:ln>
        </p:spPr>
        <p:txBody>
          <a:bodyPr wrap="none">
            <a:spAutoFit/>
          </a:bodyPr>
          <a:lstStyle/>
          <a:p>
            <a:pPr eaLnBrk="1" hangingPunct="1"/>
            <a:r>
              <a:rPr lang="fr-FR" altLang="fr-FR" sz="3200" b="1" dirty="0">
                <a:solidFill>
                  <a:srgbClr val="FF0000"/>
                </a:solidFill>
                <a:latin typeface="Calibri" panose="020F0502020204030204" pitchFamily="34" charset="0"/>
              </a:rPr>
              <a:t>LA RÉPARTITION DES ENSEIGNEMENTS EN BAC PRO</a:t>
            </a:r>
            <a:r>
              <a:rPr lang="fr-FR" altLang="fr-FR" sz="3200" dirty="0">
                <a:solidFill>
                  <a:srgbClr val="FF0000"/>
                </a:solidFill>
                <a:latin typeface="Calibri" panose="020F0502020204030204" pitchFamily="34" charset="0"/>
              </a:rPr>
              <a:t> </a:t>
            </a:r>
          </a:p>
        </p:txBody>
      </p:sp>
      <p:sp>
        <p:nvSpPr>
          <p:cNvPr id="8" name="ZoneTexte 7"/>
          <p:cNvSpPr txBox="1"/>
          <p:nvPr/>
        </p:nvSpPr>
        <p:spPr>
          <a:xfrm>
            <a:off x="9442450" y="-7937"/>
            <a:ext cx="2749550" cy="369888"/>
          </a:xfrm>
          <a:prstGeom prst="rect">
            <a:avLst/>
          </a:prstGeom>
          <a:solidFill>
            <a:schemeClr val="bg2">
              <a:lumMod val="25000"/>
            </a:schemeClr>
          </a:solidFill>
        </p:spPr>
        <p:txBody>
          <a:bodyPr wrap="none">
            <a:spAutoFit/>
          </a:bodyPr>
          <a:lstStyle/>
          <a:p>
            <a:pPr marR="0" defTabSz="457200">
              <a:buClrTx/>
              <a:buSzTx/>
              <a:buFontTx/>
              <a:buNone/>
              <a:defRPr/>
            </a:pPr>
            <a:r>
              <a:rPr kumimoji="0" lang="fr-FR" b="1" kern="1200" cap="none" spc="0" normalizeH="0" baseline="0" noProof="0" dirty="0">
                <a:solidFill>
                  <a:schemeClr val="bg1"/>
                </a:solidFill>
                <a:latin typeface="Arial Black" panose="020B0A04020102020204" pitchFamily="34" charset="0"/>
                <a:ea typeface="+mn-ea"/>
                <a:cs typeface="+mn-cs"/>
              </a:rPr>
              <a:t>Voie professionnelle</a:t>
            </a:r>
          </a:p>
        </p:txBody>
      </p:sp>
      <p:sp>
        <p:nvSpPr>
          <p:cNvPr id="19462" name="Espace réservé du numéro de diapositive 3"/>
          <p:cNvSpPr txBox="1">
            <a:spLocks noGrp="1"/>
          </p:cNvSpPr>
          <p:nvPr>
            <p:ph type="sldNum" sz="quarter" idx="4"/>
          </p:nvPr>
        </p:nvSpPr>
        <p:spPr>
          <a:noFill/>
          <a:ln>
            <a:noFill/>
          </a:ln>
        </p:spPr>
        <p:txBody>
          <a:bodyPr anchor="ctr" anchorCtr="0"/>
          <a:lstStyle>
            <a:lvl1pPr marL="0" lvl="0" indent="0" algn="l" defTabSz="457200" rtl="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defRPr>
            </a:lvl1pPr>
            <a:lvl2pPr marL="457200" lvl="1"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4572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stStyle>
          <a:p>
            <a:pPr lvl="0" algn="r" eaLnBrk="1" hangingPunct="1"/>
            <a:fld id="{9A0DB2DC-4C9A-4742-B13C-FB6460FD3503}" type="slidenum">
              <a:rPr lang="fr-FR" altLang="fr-FR" sz="1000" dirty="0">
                <a:solidFill>
                  <a:srgbClr val="FFFFFF"/>
                </a:solidFill>
                <a:latin typeface="Arial" panose="020B0604020202020204" pitchFamily="34" charset="0"/>
                <a:cs typeface="Arial" panose="020B0604020202020204" pitchFamily="34" charset="0"/>
              </a:rPr>
              <a:t>7</a:t>
            </a:fld>
            <a:endParaRPr lang="fr-FR" altLang="fr-FR" sz="1000" dirty="0">
              <a:solidFill>
                <a:srgbClr val="FFFFFF"/>
              </a:solidFill>
              <a:latin typeface="Arial" panose="020B0604020202020204" pitchFamily="34" charset="0"/>
              <a:ea typeface="Arial" panose="020B0604020202020204" pitchFamily="34" charset="0"/>
              <a:cs typeface="Arial" panose="020B0604020202020204" pitchFamily="34" charset="0"/>
            </a:endParaRPr>
          </a:p>
        </p:txBody>
      </p:sp>
      <p:sp>
        <p:nvSpPr>
          <p:cNvPr id="19463" name="Rectangle 1"/>
          <p:cNvSpPr/>
          <p:nvPr/>
        </p:nvSpPr>
        <p:spPr>
          <a:xfrm>
            <a:off x="5708650" y="1724025"/>
            <a:ext cx="5235575" cy="1200150"/>
          </a:xfrm>
          <a:prstGeom prst="rect">
            <a:avLst/>
          </a:prstGeom>
          <a:noFill/>
          <a:ln w="9525">
            <a:noFill/>
          </a:ln>
        </p:spPr>
        <p:txBody>
          <a:bodyPr>
            <a:spAutoFit/>
          </a:bodyPr>
          <a:lstStyle/>
          <a:p>
            <a:pPr marL="342900" indent="-342900" eaLnBrk="1" hangingPunct="1">
              <a:buFont typeface="Arial" panose="020B0604020202020204" pitchFamily="34" charset="0"/>
              <a:buChar char="•"/>
            </a:pPr>
            <a:r>
              <a:rPr lang="fr-FR" altLang="x-none" b="1" dirty="0">
                <a:solidFill>
                  <a:srgbClr val="000000"/>
                </a:solidFill>
                <a:latin typeface="Calibri" panose="020F0502020204030204" pitchFamily="34" charset="0"/>
              </a:rPr>
              <a:t>Sous statut scolaire ou en apprentissage</a:t>
            </a:r>
          </a:p>
          <a:p>
            <a:pPr marL="342900" indent="-342900" eaLnBrk="1" hangingPunct="1">
              <a:buFont typeface="Arial" panose="020B0604020202020204" pitchFamily="34" charset="0"/>
              <a:buChar char="•"/>
            </a:pPr>
            <a:r>
              <a:rPr lang="fr-FR" altLang="x-none" b="1" dirty="0">
                <a:solidFill>
                  <a:srgbClr val="000000"/>
                </a:solidFill>
                <a:latin typeface="Calibri" panose="020F0502020204030204" pitchFamily="34" charset="0"/>
              </a:rPr>
              <a:t>Prépare à un </a:t>
            </a:r>
            <a:r>
              <a:rPr lang="fr-FR" altLang="x-none" b="1" dirty="0">
                <a:solidFill>
                  <a:srgbClr val="FF0000"/>
                </a:solidFill>
                <a:latin typeface="Calibri" panose="020F0502020204030204" pitchFamily="34" charset="0"/>
              </a:rPr>
              <a:t>champ professionnel </a:t>
            </a:r>
          </a:p>
          <a:p>
            <a:pPr marL="342900" indent="-342900" eaLnBrk="1" hangingPunct="1">
              <a:buFont typeface="Arial" panose="020B0604020202020204" pitchFamily="34" charset="0"/>
              <a:buChar char="•"/>
            </a:pPr>
            <a:r>
              <a:rPr lang="fr-FR" altLang="x-none" b="1" dirty="0">
                <a:solidFill>
                  <a:srgbClr val="000000"/>
                </a:solidFill>
                <a:latin typeface="Calibri" panose="020F0502020204030204" pitchFamily="34" charset="0"/>
              </a:rPr>
              <a:t>80 spécialités</a:t>
            </a:r>
          </a:p>
          <a:p>
            <a:pPr marL="342900" indent="-342900" eaLnBrk="1" hangingPunct="1">
              <a:buFont typeface="Arial" panose="020B0604020202020204" pitchFamily="34" charset="0"/>
              <a:buChar char="•"/>
            </a:pPr>
            <a:r>
              <a:rPr lang="fr-FR" altLang="x-none" b="1" dirty="0">
                <a:solidFill>
                  <a:srgbClr val="000000"/>
                </a:solidFill>
                <a:latin typeface="Calibri" panose="020F0502020204030204" pitchFamily="34" charset="0"/>
              </a:rPr>
              <a:t>Poursuite d’études essentiellement en </a:t>
            </a:r>
            <a:r>
              <a:rPr lang="fr-FR" altLang="x-none" b="1" dirty="0">
                <a:solidFill>
                  <a:srgbClr val="FF0000"/>
                </a:solidFill>
                <a:latin typeface="Calibri" panose="020F0502020204030204" pitchFamily="34" charset="0"/>
              </a:rPr>
              <a:t>BTS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1" name="CustomShape 2"/>
          <p:cNvSpPr/>
          <p:nvPr/>
        </p:nvSpPr>
        <p:spPr>
          <a:xfrm>
            <a:off x="344488" y="1785938"/>
            <a:ext cx="4081463" cy="1044575"/>
          </a:xfrm>
          <a:prstGeom prst="homePlate">
            <a:avLst>
              <a:gd name="adj" fmla="val 50000"/>
            </a:avLst>
          </a:prstGeom>
          <a:solidFill>
            <a:schemeClr val="accent2">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fr-FR" sz="3200" b="1" i="0" u="none" strike="noStrike" kern="1200" cap="none" spc="0" normalizeH="0" baseline="0" noProof="0" dirty="0">
                <a:ln>
                  <a:noFill/>
                </a:ln>
                <a:solidFill>
                  <a:prstClr val="black"/>
                </a:solidFill>
                <a:effectLst/>
                <a:uLnTx/>
                <a:uFillTx/>
                <a:latin typeface="Calibri" panose="020F0502020204030204"/>
                <a:ea typeface="+mn-ea"/>
                <a:cs typeface="+mn-cs"/>
              </a:rPr>
              <a:t>2de pro Hôtellerie-restauration </a:t>
            </a:r>
          </a:p>
        </p:txBody>
      </p:sp>
      <p:sp>
        <p:nvSpPr>
          <p:cNvPr id="233" name="CustomShape 4"/>
          <p:cNvSpPr/>
          <p:nvPr/>
        </p:nvSpPr>
        <p:spPr>
          <a:xfrm>
            <a:off x="344488" y="2995613"/>
            <a:ext cx="4081463" cy="2119313"/>
          </a:xfrm>
          <a:prstGeom prst="homePlate">
            <a:avLst>
              <a:gd name="adj" fmla="val 50000"/>
            </a:avLst>
          </a:prstGeom>
          <a:solidFill>
            <a:schemeClr val="accent3">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fr-FR" sz="2800" b="1" i="0" u="none" strike="noStrike" kern="1200" cap="none" spc="0" normalizeH="0" baseline="0" noProof="0" dirty="0">
                <a:ln>
                  <a:noFill/>
                </a:ln>
                <a:solidFill>
                  <a:prstClr val="black"/>
                </a:solidFill>
                <a:effectLst/>
                <a:uLnTx/>
                <a:uFillTx/>
                <a:latin typeface="Calibri" panose="020F0502020204030204"/>
                <a:ea typeface="+mn-ea"/>
                <a:cs typeface="+mn-cs"/>
              </a:rPr>
              <a:t>2de pro  Etudes et modélisation numérique du bâtiment</a:t>
            </a:r>
          </a:p>
        </p:txBody>
      </p:sp>
      <p:sp>
        <p:nvSpPr>
          <p:cNvPr id="235" name="CustomShape 6"/>
          <p:cNvSpPr/>
          <p:nvPr/>
        </p:nvSpPr>
        <p:spPr>
          <a:xfrm>
            <a:off x="344488" y="5449888"/>
            <a:ext cx="4081463" cy="1042988"/>
          </a:xfrm>
          <a:prstGeom prst="homePlate">
            <a:avLst>
              <a:gd name="adj" fmla="val 50000"/>
            </a:avLst>
          </a:prstGeom>
          <a:solidFill>
            <a:schemeClr val="accent4">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txBody>
          <a:bodyPr lIns="142200" tIns="76320" rIns="460440" bIns="7632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fr-FR" sz="3200" b="1" i="0" u="none" strike="noStrike" kern="1200" cap="none" spc="0" normalizeH="0" baseline="0" noProof="0" dirty="0">
                <a:ln>
                  <a:noFill/>
                </a:ln>
                <a:solidFill>
                  <a:prstClr val="black"/>
                </a:solidFill>
                <a:effectLst/>
                <a:uLnTx/>
                <a:uFillTx/>
                <a:latin typeface="Calibri" panose="020F0502020204030204"/>
                <a:ea typeface="+mn-ea"/>
                <a:cs typeface="+mn-cs"/>
              </a:rPr>
              <a:t>2de pro Métiers de la relation client</a:t>
            </a:r>
          </a:p>
        </p:txBody>
      </p:sp>
      <p:sp>
        <p:nvSpPr>
          <p:cNvPr id="11" name="Rectangle 10"/>
          <p:cNvSpPr/>
          <p:nvPr/>
        </p:nvSpPr>
        <p:spPr>
          <a:xfrm>
            <a:off x="1898342" y="219777"/>
            <a:ext cx="8109848" cy="1200329"/>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fr-FR" sz="36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 </a:t>
            </a:r>
            <a:r>
              <a:rPr kumimoji="0" lang="fr-FR" sz="3600" b="1" i="0" u="none" strike="noStrike" kern="1200" cap="none" spc="0" normalizeH="0" baseline="0" noProof="0" dirty="0" smtClean="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Les </a:t>
            </a:r>
            <a:r>
              <a:rPr kumimoji="0" lang="fr-FR" sz="36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familles de métiers en seconde pro.</a:t>
            </a:r>
          </a:p>
          <a:p>
            <a:pPr marL="0" marR="0" lvl="0" indent="0" algn="ctr" defTabSz="914400" rtl="0" eaLnBrk="1" fontAlgn="auto" latinLnBrk="0" hangingPunct="1">
              <a:lnSpc>
                <a:spcPct val="100000"/>
              </a:lnSpc>
              <a:spcBef>
                <a:spcPts val="0"/>
              </a:spcBef>
              <a:spcAft>
                <a:spcPts val="0"/>
              </a:spcAft>
              <a:buClrTx/>
              <a:buSzTx/>
              <a:buFontTx/>
              <a:buNone/>
              <a:defRPr/>
            </a:pPr>
            <a:r>
              <a:rPr kumimoji="0" lang="fr-FR" sz="3600" b="1" i="0" u="none" strike="noStrike" kern="1200" cap="none" spc="0" normalizeH="0" baseline="0" noProof="0" dirty="0">
                <a:ln w="0"/>
                <a:gradFill>
                  <a:gsLst>
                    <a:gs pos="0">
                      <a:srgbClr val="4472C4">
                        <a:lumMod val="50000"/>
                      </a:srgbClr>
                    </a:gs>
                    <a:gs pos="50000">
                      <a:srgbClr val="4472C4"/>
                    </a:gs>
                    <a:gs pos="100000">
                      <a:srgbClr val="4472C4">
                        <a:lumMod val="60000"/>
                        <a:lumOff val="40000"/>
                      </a:srgbClr>
                    </a:gs>
                  </a:gsLst>
                  <a:lin ang="5400000"/>
                </a:gradFill>
                <a:effectLst>
                  <a:reflection blurRad="6350" stA="53000" endA="300" endPos="35500" dir="5400000" sy="-90000" algn="bl" rotWithShape="0"/>
                </a:effectLst>
                <a:uLnTx/>
                <a:uFillTx/>
                <a:latin typeface="Calibri" panose="020F0502020204030204"/>
                <a:ea typeface="+mn-ea"/>
                <a:cs typeface="+mn-cs"/>
              </a:rPr>
              <a:t> Quelques exemples :</a:t>
            </a:r>
          </a:p>
        </p:txBody>
      </p:sp>
      <p:sp>
        <p:nvSpPr>
          <p:cNvPr id="2" name="Rectangle 1"/>
          <p:cNvSpPr/>
          <p:nvPr/>
        </p:nvSpPr>
        <p:spPr>
          <a:xfrm>
            <a:off x="4425950" y="1785938"/>
            <a:ext cx="7659688" cy="104457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Tx/>
              <a:buChar char="-"/>
              <a:defRPr/>
            </a:pP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20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Commercialisation et services en restauration</a:t>
            </a:r>
          </a:p>
          <a:p>
            <a:pPr marL="285750" marR="0" lvl="0" indent="-285750" algn="l" defTabSz="914400" rtl="0" eaLnBrk="1" fontAlgn="auto" latinLnBrk="0" hangingPunct="1">
              <a:lnSpc>
                <a:spcPct val="100000"/>
              </a:lnSpc>
              <a:spcBef>
                <a:spcPts val="0"/>
              </a:spcBef>
              <a:spcAft>
                <a:spcPts val="0"/>
              </a:spcAft>
              <a:buClrTx/>
              <a:buSzTx/>
              <a:buFontTx/>
              <a:buChar char="-"/>
              <a:defRPr/>
            </a:pP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20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Cuisine</a:t>
            </a:r>
          </a:p>
        </p:txBody>
      </p:sp>
      <p:sp>
        <p:nvSpPr>
          <p:cNvPr id="3" name="Rectangle 2"/>
          <p:cNvSpPr/>
          <p:nvPr/>
        </p:nvSpPr>
        <p:spPr>
          <a:xfrm>
            <a:off x="4425950" y="5449888"/>
            <a:ext cx="7659688" cy="104298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Tx/>
              <a:buChar char="-"/>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18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Métiers du commerce et de la vente (option A ou B)</a:t>
            </a:r>
          </a:p>
          <a:p>
            <a:pPr marL="285750" marR="0" lvl="0" indent="-285750" algn="l" defTabSz="914400" rtl="0" eaLnBrk="1" fontAlgn="auto" latinLnBrk="0" hangingPunct="1">
              <a:lnSpc>
                <a:spcPct val="100000"/>
              </a:lnSpc>
              <a:spcBef>
                <a:spcPts val="0"/>
              </a:spcBef>
              <a:spcAft>
                <a:spcPts val="0"/>
              </a:spcAft>
              <a:buClrTx/>
              <a:buSzTx/>
              <a:buFontTx/>
              <a:buChar char="-"/>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18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Métiers de l’accueil</a:t>
            </a:r>
          </a:p>
        </p:txBody>
      </p:sp>
      <p:sp>
        <p:nvSpPr>
          <p:cNvPr id="4" name="Rectangle 3"/>
          <p:cNvSpPr/>
          <p:nvPr/>
        </p:nvSpPr>
        <p:spPr>
          <a:xfrm>
            <a:off x="4425950" y="2995613"/>
            <a:ext cx="7659688" cy="2093913"/>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20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Technicien d’études du bâtiment option Etudes et économie</a:t>
            </a:r>
          </a:p>
          <a:p>
            <a:pPr marL="0" marR="0" lvl="0" indent="0" algn="l" defTabSz="9144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20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et terminale pro Technicien d’études du bâtiment option Assistant en architecture</a:t>
            </a:r>
          </a:p>
          <a:p>
            <a:pPr marL="0" marR="0" lvl="0" indent="0" algn="l" defTabSz="914400" rtl="0" eaLnBrk="1" fontAlgn="auto" latinLnBrk="0" hangingPunct="1">
              <a:lnSpc>
                <a:spcPct val="100000"/>
              </a:lnSpc>
              <a:spcBef>
                <a:spcPts val="0"/>
              </a:spcBef>
              <a:spcAft>
                <a:spcPts val="0"/>
              </a:spcAft>
              <a:buClrTx/>
              <a:buSzTx/>
              <a:buFontTx/>
              <a:buNone/>
              <a:defRPr/>
            </a:pP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-1</a:t>
            </a:r>
            <a:r>
              <a:rPr kumimoji="0" lang="fr-FR" sz="2000" b="1" i="0" u="none" strike="noStrike" kern="1200" cap="none" spc="0" normalizeH="0" baseline="30000" noProof="0" dirty="0">
                <a:ln>
                  <a:noFill/>
                </a:ln>
                <a:solidFill>
                  <a:prstClr val="black"/>
                </a:solidFill>
                <a:effectLst/>
                <a:uLnTx/>
                <a:uFillTx/>
                <a:latin typeface="Calibri" panose="020F0502020204030204"/>
                <a:ea typeface="+mn-ea"/>
                <a:cs typeface="+mn-cs"/>
              </a:rPr>
              <a:t>ère</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et terminale Technicien géomètre-topographe</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xmlns="" id="{00000000-0000-0000-0000-000000000000}"/>
              </a:ext>
            </a:extLst>
          </p:cNvPr>
          <p:cNvPicPr>
            <a:picLocks noChangeAspect="1"/>
          </p:cNvPicPr>
          <p:nvPr/>
        </p:nvPicPr>
        <p:blipFill>
          <a:blip r:embed="rId3">
            <a:lum/>
            <a:alphaModFix/>
          </a:blip>
          <a:srcRect/>
          <a:stretch>
            <a:fillRect/>
          </a:stretch>
        </p:blipFill>
        <p:spPr>
          <a:xfrm>
            <a:off x="391886" y="1800"/>
            <a:ext cx="10802983" cy="6857640"/>
          </a:xfrm>
          <a:prstGeom prst="rect">
            <a:avLst/>
          </a:prstGeom>
          <a:noFill/>
          <a:ln>
            <a:noFill/>
          </a:ln>
        </p:spPr>
      </p:pic>
    </p:spTree>
    <p:extLst>
      <p:ext uri="{BB962C8B-B14F-4D97-AF65-F5344CB8AC3E}">
        <p14:creationId xmlns:p14="http://schemas.microsoft.com/office/powerpoint/2010/main" val="3982341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Rétrospective">
  <a:themeElements>
    <a:clrScheme name="Personnalisé 1">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3F3F3F"/>
      </a:accent6>
      <a:hlink>
        <a:srgbClr val="5F5F5F"/>
      </a:hlink>
      <a:folHlink>
        <a:srgbClr val="919191"/>
      </a:folHlink>
    </a:clrScheme>
    <a:fontScheme name="Rétrospectiv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TotalTime>
  <Words>1788</Words>
  <Application>Microsoft Office PowerPoint</Application>
  <PresentationFormat>Personnalisé</PresentationFormat>
  <Paragraphs>454</Paragraphs>
  <Slides>24</Slides>
  <Notes>6</Notes>
  <HiddenSlides>1</HiddenSlides>
  <MMClips>0</MMClips>
  <ScaleCrop>false</ScaleCrop>
  <HeadingPairs>
    <vt:vector size="6" baseType="variant">
      <vt:variant>
        <vt:lpstr>Thème</vt:lpstr>
      </vt:variant>
      <vt:variant>
        <vt:i4>2</vt:i4>
      </vt:variant>
      <vt:variant>
        <vt:lpstr>Serveurs OLE incorporés</vt:lpstr>
      </vt:variant>
      <vt:variant>
        <vt:i4>1</vt:i4>
      </vt:variant>
      <vt:variant>
        <vt:lpstr>Titres des diapositives</vt:lpstr>
      </vt:variant>
      <vt:variant>
        <vt:i4>24</vt:i4>
      </vt:variant>
    </vt:vector>
  </HeadingPairs>
  <TitlesOfParts>
    <vt:vector size="27" baseType="lpstr">
      <vt:lpstr>Rétrospective</vt:lpstr>
      <vt:lpstr>Thème Office</vt:lpstr>
      <vt:lpstr>Graphique Microsoft Excel</vt:lpstr>
      <vt:lpstr>Présentation PowerPoint</vt:lpstr>
      <vt:lpstr>Présentation PowerPoint</vt:lpstr>
      <vt:lpstr>Présentation PowerPoint</vt:lpstr>
      <vt:lpstr>Présentation PowerPoint</vt:lpstr>
      <vt:lpstr>Présentation PowerPoint</vt:lpstr>
      <vt:lpstr>Le Bac Professionnel</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CIO EN ARIEGE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REUNION PP DE 4e ET CPE DU DISTRICT 9</dc:title>
  <dc:creator>CorinneZABETI</dc:creator>
  <cp:lastModifiedBy>direction</cp:lastModifiedBy>
  <cp:revision>233</cp:revision>
  <cp:lastPrinted>2019-11-22T13:21:00Z</cp:lastPrinted>
  <dcterms:created xsi:type="dcterms:W3CDTF">2019-01-29T10:15:00Z</dcterms:created>
  <dcterms:modified xsi:type="dcterms:W3CDTF">2025-01-29T10:51:46Z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2FE994600181489C91C483BF674C43CC_12</vt:lpwstr>
  </property>
  <property fmtid="{D5CDD505-2E9C-101B-9397-08002B2CF9AE}" pid="3" name="KSOProductBuildVer">
    <vt:lpwstr>1036-12.2.0.13431</vt:lpwstr>
  </property>
</Properties>
</file>