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0" r:id="rId2"/>
  </p:sldMasterIdLst>
  <p:notesMasterIdLst>
    <p:notesMasterId r:id="rId25"/>
  </p:notesMasterIdLst>
  <p:handoutMasterIdLst>
    <p:handoutMasterId r:id="rId26"/>
  </p:handoutMasterIdLst>
  <p:sldIdLst>
    <p:sldId id="309" r:id="rId3"/>
    <p:sldId id="262" r:id="rId4"/>
    <p:sldId id="288" r:id="rId5"/>
    <p:sldId id="302" r:id="rId6"/>
    <p:sldId id="258" r:id="rId7"/>
    <p:sldId id="303" r:id="rId8"/>
    <p:sldId id="261" r:id="rId9"/>
    <p:sldId id="304" r:id="rId10"/>
    <p:sldId id="357" r:id="rId11"/>
    <p:sldId id="358" r:id="rId12"/>
    <p:sldId id="305" r:id="rId13"/>
    <p:sldId id="270" r:id="rId14"/>
    <p:sldId id="271" r:id="rId15"/>
    <p:sldId id="273" r:id="rId16"/>
    <p:sldId id="274" r:id="rId17"/>
    <p:sldId id="360" r:id="rId18"/>
    <p:sldId id="306" r:id="rId19"/>
    <p:sldId id="276" r:id="rId20"/>
    <p:sldId id="362" r:id="rId21"/>
    <p:sldId id="265" r:id="rId22"/>
    <p:sldId id="266" r:id="rId23"/>
    <p:sldId id="308" r:id="rId24"/>
  </p:sldIdLst>
  <p:sldSz cx="12192000" cy="6858000"/>
  <p:notesSz cx="9774238" cy="6724650"/>
  <p:defaultTextStyle>
    <a:defPPr>
      <a:defRPr lang="en-US"/>
    </a:defPPr>
    <a:lvl1pPr marL="0" lvl="0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66"/>
    <a:srgbClr val="A50021"/>
    <a:srgbClr val="DDDDDD"/>
    <a:srgbClr val="333399"/>
    <a:srgbClr val="003399"/>
    <a:srgbClr val="0066CC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/>
    <p:restoredTop sz="94291"/>
  </p:normalViewPr>
  <p:slideViewPr>
    <p:cSldViewPr snapToGrid="0" showGuides="1">
      <p:cViewPr varScale="1">
        <p:scale>
          <a:sx n="84" d="100"/>
          <a:sy n="84" d="100"/>
        </p:scale>
        <p:origin x="216" y="78"/>
      </p:cViewPr>
      <p:guideLst>
        <p:guide orient="horz" pos="212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00" d="100"/>
        <a:sy n="100" d="100"/>
      </p:scale>
      <p:origin x="0" y="-55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3.GIF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3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E80495-A0F1-42BC-8114-87579DF1887E}" type="doc">
      <dgm:prSet loTypeId="urn:microsoft.com/office/officeart/2005/8/layout/vList3#1" loCatId="list" qsTypeId="urn:microsoft.com/office/officeart/2005/8/quickstyle/simple1#3" qsCatId="simple" csTypeId="urn:microsoft.com/office/officeart/2005/8/colors/colorful1#2" csCatId="colorful" phldr="1"/>
      <dgm:spPr/>
      <dgm:t>
        <a:bodyPr/>
        <a:lstStyle/>
        <a:p>
          <a:endParaRPr lang="fr-FR"/>
        </a:p>
      </dgm:t>
    </dgm:pt>
    <dgm:pt modelId="{3D75A5AB-9415-46DF-8213-1139010200B9}">
      <dgm:prSet custT="1"/>
      <dgm:spPr/>
      <dgm:t>
        <a:bodyPr/>
        <a:lstStyle/>
        <a:p>
          <a:pPr rtl="0"/>
          <a:endParaRPr lang="fr-FR" sz="1100" b="1" dirty="0"/>
        </a:p>
        <a:p>
          <a:pPr rtl="0"/>
          <a:endParaRPr lang="fr-FR" sz="1800" b="1" dirty="0"/>
        </a:p>
        <a:p>
          <a:pPr rtl="0"/>
          <a:r>
            <a:rPr lang="fr-FR" sz="2400" b="1" u="sng" dirty="0"/>
            <a:t>La seconde professionnelle</a:t>
          </a:r>
          <a:r>
            <a:rPr lang="fr-FR" sz="2400" b="1" dirty="0"/>
            <a:t>: </a:t>
          </a:r>
        </a:p>
        <a:p>
          <a:pPr rtl="0"/>
          <a:r>
            <a:rPr lang="fr-FR" sz="2400" b="1" dirty="0"/>
            <a:t>Choix </a:t>
          </a:r>
          <a:r>
            <a:rPr lang="fr-FR" sz="2400" b="1" u="sng" dirty="0"/>
            <a:t>d’une famille de métiers </a:t>
          </a:r>
          <a:r>
            <a:rPr lang="fr-FR" sz="2400" b="1" dirty="0"/>
            <a:t>ou d’une spécialité</a:t>
          </a:r>
        </a:p>
        <a:p>
          <a:pPr rtl="0"/>
          <a:r>
            <a:rPr lang="fr-FR" sz="2400" b="1" dirty="0"/>
            <a:t>40% d’enseignement général</a:t>
          </a:r>
        </a:p>
        <a:p>
          <a:pPr rtl="0"/>
          <a:r>
            <a:rPr lang="fr-FR" sz="2400" b="1" dirty="0"/>
            <a:t>60% d’enseignement professionnel</a:t>
          </a:r>
        </a:p>
        <a:p>
          <a:pPr rtl="0"/>
          <a:endParaRPr lang="fr-FR" sz="1100" dirty="0"/>
        </a:p>
        <a:p>
          <a:pPr rtl="0"/>
          <a:endParaRPr lang="fr-FR" sz="1100" dirty="0"/>
        </a:p>
        <a:p>
          <a:pPr rtl="0"/>
          <a:endParaRPr lang="fr-FR" sz="1100" dirty="0"/>
        </a:p>
      </dgm:t>
    </dgm:pt>
    <dgm:pt modelId="{340FF3B7-42AC-403D-A85A-8950ECE113D2}" type="parTrans" cxnId="{613E5C33-15DE-47C8-A44A-A388D4FEDABB}">
      <dgm:prSet/>
      <dgm:spPr/>
      <dgm:t>
        <a:bodyPr/>
        <a:lstStyle/>
        <a:p>
          <a:endParaRPr lang="fr-FR"/>
        </a:p>
      </dgm:t>
    </dgm:pt>
    <dgm:pt modelId="{B39AFEED-90F0-44B9-8B0D-FCB7E601F0A3}" type="sibTrans" cxnId="{613E5C33-15DE-47C8-A44A-A388D4FEDABB}">
      <dgm:prSet/>
      <dgm:spPr/>
      <dgm:t>
        <a:bodyPr/>
        <a:lstStyle/>
        <a:p>
          <a:endParaRPr lang="fr-FR"/>
        </a:p>
      </dgm:t>
    </dgm:pt>
    <dgm:pt modelId="{AC65CFBC-4444-4D1E-B8E5-4B0508F697B3}">
      <dgm:prSet custT="1"/>
      <dgm:spPr>
        <a:solidFill>
          <a:schemeClr val="bg2">
            <a:lumMod val="25000"/>
          </a:schemeClr>
        </a:solidFill>
      </dgm:spPr>
      <dgm:t>
        <a:bodyPr/>
        <a:lstStyle/>
        <a:p>
          <a:pPr rtl="0"/>
          <a:r>
            <a:rPr lang="fr-FR" sz="2400" b="1" u="sng" dirty="0"/>
            <a:t>La 1</a:t>
          </a:r>
          <a:r>
            <a:rPr lang="fr-FR" sz="2400" b="1" u="sng" baseline="30000" dirty="0"/>
            <a:t>ère</a:t>
          </a:r>
          <a:r>
            <a:rPr lang="fr-FR" sz="2400" b="1" u="sng" dirty="0"/>
            <a:t> professionnelle</a:t>
          </a:r>
          <a:r>
            <a:rPr lang="fr-FR" sz="2400" b="1" dirty="0"/>
            <a:t>:</a:t>
          </a:r>
        </a:p>
        <a:p>
          <a:pPr rtl="0"/>
          <a:r>
            <a:rPr lang="fr-FR" sz="2400" b="1" dirty="0"/>
            <a:t>Choix de la spécialité de bac pro</a:t>
          </a:r>
        </a:p>
        <a:p>
          <a:pPr rtl="0"/>
          <a:r>
            <a:rPr lang="fr-FR" sz="2400" b="1" dirty="0"/>
            <a:t>63% d’enseignement professionnel</a:t>
          </a:r>
        </a:p>
        <a:p>
          <a:pPr rtl="0"/>
          <a:r>
            <a:rPr lang="fr-FR" sz="2400" b="1" dirty="0"/>
            <a:t>37 % d’enseignement général</a:t>
          </a:r>
        </a:p>
      </dgm:t>
    </dgm:pt>
    <dgm:pt modelId="{4997C967-205D-4D81-8EA6-CB80E8771BB0}" type="parTrans" cxnId="{E7E88B44-C98F-46AB-892C-841F9F3D777F}">
      <dgm:prSet/>
      <dgm:spPr/>
      <dgm:t>
        <a:bodyPr/>
        <a:lstStyle/>
        <a:p>
          <a:endParaRPr lang="fr-FR"/>
        </a:p>
      </dgm:t>
    </dgm:pt>
    <dgm:pt modelId="{2B30AAAC-F0EA-473C-9F6A-6F4BD4ED7B4F}" type="sibTrans" cxnId="{E7E88B44-C98F-46AB-892C-841F9F3D777F}">
      <dgm:prSet/>
      <dgm:spPr/>
      <dgm:t>
        <a:bodyPr/>
        <a:lstStyle/>
        <a:p>
          <a:endParaRPr lang="fr-FR"/>
        </a:p>
      </dgm:t>
    </dgm:pt>
    <dgm:pt modelId="{FE339856-A22B-4B35-BC9C-B8E67141D611}">
      <dgm:prSet custT="1"/>
      <dgm:spPr/>
      <dgm:t>
        <a:bodyPr/>
        <a:lstStyle/>
        <a:p>
          <a:pPr rtl="0"/>
          <a:r>
            <a:rPr lang="fr-FR" sz="2400" b="1" u="sng" dirty="0">
              <a:solidFill>
                <a:schemeClr val="bg2">
                  <a:lumMod val="25000"/>
                </a:schemeClr>
              </a:solidFill>
            </a:rPr>
            <a:t>La terminale professionnelle</a:t>
          </a:r>
          <a:r>
            <a:rPr lang="fr-FR" sz="2400" b="1" dirty="0">
              <a:solidFill>
                <a:schemeClr val="bg2">
                  <a:lumMod val="25000"/>
                </a:schemeClr>
              </a:solidFill>
            </a:rPr>
            <a:t>:</a:t>
          </a:r>
        </a:p>
        <a:p>
          <a:pPr rtl="0"/>
          <a:r>
            <a:rPr lang="fr-FR" sz="2400" b="1" dirty="0">
              <a:solidFill>
                <a:schemeClr val="bg2">
                  <a:lumMod val="25000"/>
                </a:schemeClr>
              </a:solidFill>
            </a:rPr>
            <a:t>Choix du module d’insertion professionnelle</a:t>
          </a:r>
        </a:p>
        <a:p>
          <a:pPr rtl="0"/>
          <a:r>
            <a:rPr lang="fr-FR" sz="2400" b="1" dirty="0">
              <a:solidFill>
                <a:schemeClr val="bg2">
                  <a:lumMod val="25000"/>
                </a:schemeClr>
              </a:solidFill>
            </a:rPr>
            <a:t>Ou du module de poursuite d’études</a:t>
          </a:r>
        </a:p>
        <a:p>
          <a:pPr rtl="0"/>
          <a:r>
            <a:rPr lang="fr-FR" sz="2400" b="1" dirty="0">
              <a:solidFill>
                <a:schemeClr val="bg2">
                  <a:lumMod val="25000"/>
                </a:schemeClr>
              </a:solidFill>
            </a:rPr>
            <a:t>66% d’enseignement pro. 34% d’</a:t>
          </a:r>
          <a:r>
            <a:rPr lang="fr-FR" sz="2400" b="1" dirty="0" err="1">
              <a:solidFill>
                <a:schemeClr val="bg2">
                  <a:lumMod val="25000"/>
                </a:schemeClr>
              </a:solidFill>
            </a:rPr>
            <a:t>ens</a:t>
          </a:r>
          <a:r>
            <a:rPr lang="fr-FR" sz="2400" b="1" dirty="0">
              <a:solidFill>
                <a:schemeClr val="bg2">
                  <a:lumMod val="25000"/>
                </a:schemeClr>
              </a:solidFill>
            </a:rPr>
            <a:t>. général</a:t>
          </a:r>
        </a:p>
      </dgm:t>
    </dgm:pt>
    <dgm:pt modelId="{BC776953-ABB8-4788-B267-00E7B72B0941}" type="parTrans" cxnId="{756B9CB4-936F-4CE6-B627-44F30B212204}">
      <dgm:prSet/>
      <dgm:spPr/>
      <dgm:t>
        <a:bodyPr/>
        <a:lstStyle/>
        <a:p>
          <a:endParaRPr lang="fr-FR"/>
        </a:p>
      </dgm:t>
    </dgm:pt>
    <dgm:pt modelId="{D70B4F2B-B272-45F4-8F63-7C493AF46B64}" type="sibTrans" cxnId="{756B9CB4-936F-4CE6-B627-44F30B212204}">
      <dgm:prSet/>
      <dgm:spPr/>
      <dgm:t>
        <a:bodyPr/>
        <a:lstStyle/>
        <a:p>
          <a:endParaRPr lang="fr-FR"/>
        </a:p>
      </dgm:t>
    </dgm:pt>
    <dgm:pt modelId="{C03B3D10-BD7F-4206-9044-B67B47A88E5A}" type="pres">
      <dgm:prSet presAssocID="{F7E80495-A0F1-42BC-8114-87579DF1887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E8B68DC-0BA6-4DDD-B110-1263EDFB2826}" type="pres">
      <dgm:prSet presAssocID="{3D75A5AB-9415-46DF-8213-1139010200B9}" presName="composite" presStyleCnt="0"/>
      <dgm:spPr/>
    </dgm:pt>
    <dgm:pt modelId="{832D34C2-024A-4794-99C5-48B9F7CE29B9}" type="pres">
      <dgm:prSet presAssocID="{3D75A5AB-9415-46DF-8213-1139010200B9}" presName="imgShp" presStyleLbl="fgImgPlace1" presStyleIdx="0" presStyleCnt="3" custScaleX="93557" custScaleY="84189" custLinFactNeighborX="-65716" custLinFactNeighborY="-7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FBB18EA-7C96-4478-8385-BCD6CF67EDDB}" type="pres">
      <dgm:prSet presAssocID="{3D75A5AB-9415-46DF-8213-1139010200B9}" presName="txShp" presStyleLbl="node1" presStyleIdx="0" presStyleCnt="3" custScaleX="130389" custScaleY="168060" custLinFactNeighborX="-2945" custLinFactNeighborY="1119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3BB12B-C2FC-4271-95B4-9BFF687B11A7}" type="pres">
      <dgm:prSet presAssocID="{B39AFEED-90F0-44B9-8B0D-FCB7E601F0A3}" presName="spacing" presStyleCnt="0"/>
      <dgm:spPr/>
    </dgm:pt>
    <dgm:pt modelId="{4385C0AD-447F-44BE-B688-32536526D6F3}" type="pres">
      <dgm:prSet presAssocID="{AC65CFBC-4444-4D1E-B8E5-4B0508F697B3}" presName="composite" presStyleCnt="0"/>
      <dgm:spPr/>
    </dgm:pt>
    <dgm:pt modelId="{305760DD-7784-4813-A6E7-8796A0A2B4A5}" type="pres">
      <dgm:prSet presAssocID="{AC65CFBC-4444-4D1E-B8E5-4B0508F697B3}" presName="imgShp" presStyleLbl="fgImgPlace1" presStyleIdx="1" presStyleCnt="3" custLinFactNeighborX="-58819" custLinFactNeighborY="-577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F375B38-88DD-40CC-ADB2-0BE4B8FD866C}" type="pres">
      <dgm:prSet presAssocID="{AC65CFBC-4444-4D1E-B8E5-4B0508F697B3}" presName="txShp" presStyleLbl="node1" presStyleIdx="1" presStyleCnt="3" custScaleX="123156" custScaleY="161125" custLinFactNeighborX="-1184" custLinFactNeighborY="-577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CC394A1-47AC-4279-849D-ABD41E4B3756}" type="pres">
      <dgm:prSet presAssocID="{2B30AAAC-F0EA-473C-9F6A-6F4BD4ED7B4F}" presName="spacing" presStyleCnt="0"/>
      <dgm:spPr/>
    </dgm:pt>
    <dgm:pt modelId="{6C8F1A0F-7601-4CB2-8E81-35C9AB645DA6}" type="pres">
      <dgm:prSet presAssocID="{FE339856-A22B-4B35-BC9C-B8E67141D611}" presName="composite" presStyleCnt="0"/>
      <dgm:spPr/>
    </dgm:pt>
    <dgm:pt modelId="{FD650674-13B3-4649-BCA0-DB7BD472AD1D}" type="pres">
      <dgm:prSet presAssocID="{FE339856-A22B-4B35-BC9C-B8E67141D611}" presName="imgShp" presStyleLbl="fgImgPlace1" presStyleIdx="2" presStyleCnt="3" custLinFactNeighborX="-51920" custLinFactNeighborY="-4579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167E48AF-0343-46D2-8CCC-4AC2FE5E0783}" type="pres">
      <dgm:prSet presAssocID="{FE339856-A22B-4B35-BC9C-B8E67141D611}" presName="txShp" presStyleLbl="node1" presStyleIdx="2" presStyleCnt="3" custScaleX="120788" custScaleY="14798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56B9CB4-936F-4CE6-B627-44F30B212204}" srcId="{F7E80495-A0F1-42BC-8114-87579DF1887E}" destId="{FE339856-A22B-4B35-BC9C-B8E67141D611}" srcOrd="2" destOrd="0" parTransId="{BC776953-ABB8-4788-B267-00E7B72B0941}" sibTransId="{D70B4F2B-B272-45F4-8F63-7C493AF46B64}"/>
    <dgm:cxn modelId="{A31A21FC-3E7E-4FA7-940F-AEB29DB9EBDE}" type="presOf" srcId="{FE339856-A22B-4B35-BC9C-B8E67141D611}" destId="{167E48AF-0343-46D2-8CCC-4AC2FE5E0783}" srcOrd="0" destOrd="0" presId="urn:microsoft.com/office/officeart/2005/8/layout/vList3#1"/>
    <dgm:cxn modelId="{17A66FC0-B54D-4429-A132-953594D06A6F}" type="presOf" srcId="{AC65CFBC-4444-4D1E-B8E5-4B0508F697B3}" destId="{DF375B38-88DD-40CC-ADB2-0BE4B8FD866C}" srcOrd="0" destOrd="0" presId="urn:microsoft.com/office/officeart/2005/8/layout/vList3#1"/>
    <dgm:cxn modelId="{4DB38467-50C3-4E97-A714-FB96DB7D1269}" type="presOf" srcId="{3D75A5AB-9415-46DF-8213-1139010200B9}" destId="{EFBB18EA-7C96-4478-8385-BCD6CF67EDDB}" srcOrd="0" destOrd="0" presId="urn:microsoft.com/office/officeart/2005/8/layout/vList3#1"/>
    <dgm:cxn modelId="{613E5C33-15DE-47C8-A44A-A388D4FEDABB}" srcId="{F7E80495-A0F1-42BC-8114-87579DF1887E}" destId="{3D75A5AB-9415-46DF-8213-1139010200B9}" srcOrd="0" destOrd="0" parTransId="{340FF3B7-42AC-403D-A85A-8950ECE113D2}" sibTransId="{B39AFEED-90F0-44B9-8B0D-FCB7E601F0A3}"/>
    <dgm:cxn modelId="{C00A953C-3F9E-4E01-A57F-3096F924900E}" type="presOf" srcId="{F7E80495-A0F1-42BC-8114-87579DF1887E}" destId="{C03B3D10-BD7F-4206-9044-B67B47A88E5A}" srcOrd="0" destOrd="0" presId="urn:microsoft.com/office/officeart/2005/8/layout/vList3#1"/>
    <dgm:cxn modelId="{E7E88B44-C98F-46AB-892C-841F9F3D777F}" srcId="{F7E80495-A0F1-42BC-8114-87579DF1887E}" destId="{AC65CFBC-4444-4D1E-B8E5-4B0508F697B3}" srcOrd="1" destOrd="0" parTransId="{4997C967-205D-4D81-8EA6-CB80E8771BB0}" sibTransId="{2B30AAAC-F0EA-473C-9F6A-6F4BD4ED7B4F}"/>
    <dgm:cxn modelId="{C4F80BFF-ECE6-4E25-97F1-BF1228267026}" type="presParOf" srcId="{C03B3D10-BD7F-4206-9044-B67B47A88E5A}" destId="{9E8B68DC-0BA6-4DDD-B110-1263EDFB2826}" srcOrd="0" destOrd="0" presId="urn:microsoft.com/office/officeart/2005/8/layout/vList3#1"/>
    <dgm:cxn modelId="{D3352FDB-1021-4621-BF29-A8373A63A735}" type="presParOf" srcId="{9E8B68DC-0BA6-4DDD-B110-1263EDFB2826}" destId="{832D34C2-024A-4794-99C5-48B9F7CE29B9}" srcOrd="0" destOrd="0" presId="urn:microsoft.com/office/officeart/2005/8/layout/vList3#1"/>
    <dgm:cxn modelId="{03F035FE-F472-46A6-B741-53007B977BD9}" type="presParOf" srcId="{9E8B68DC-0BA6-4DDD-B110-1263EDFB2826}" destId="{EFBB18EA-7C96-4478-8385-BCD6CF67EDDB}" srcOrd="1" destOrd="0" presId="urn:microsoft.com/office/officeart/2005/8/layout/vList3#1"/>
    <dgm:cxn modelId="{8B6CB420-9C39-4094-B29B-2836BC91DF8C}" type="presParOf" srcId="{C03B3D10-BD7F-4206-9044-B67B47A88E5A}" destId="{D13BB12B-C2FC-4271-95B4-9BFF687B11A7}" srcOrd="1" destOrd="0" presId="urn:microsoft.com/office/officeart/2005/8/layout/vList3#1"/>
    <dgm:cxn modelId="{9F8917C7-6FFB-4F32-B3BC-6B4127F56DE1}" type="presParOf" srcId="{C03B3D10-BD7F-4206-9044-B67B47A88E5A}" destId="{4385C0AD-447F-44BE-B688-32536526D6F3}" srcOrd="2" destOrd="0" presId="urn:microsoft.com/office/officeart/2005/8/layout/vList3#1"/>
    <dgm:cxn modelId="{BBB19D80-1A8E-4CCD-9E97-FEF5C5D0A6FF}" type="presParOf" srcId="{4385C0AD-447F-44BE-B688-32536526D6F3}" destId="{305760DD-7784-4813-A6E7-8796A0A2B4A5}" srcOrd="0" destOrd="0" presId="urn:microsoft.com/office/officeart/2005/8/layout/vList3#1"/>
    <dgm:cxn modelId="{46DDDCC4-AD96-40D8-A052-8BA685D45970}" type="presParOf" srcId="{4385C0AD-447F-44BE-B688-32536526D6F3}" destId="{DF375B38-88DD-40CC-ADB2-0BE4B8FD866C}" srcOrd="1" destOrd="0" presId="urn:microsoft.com/office/officeart/2005/8/layout/vList3#1"/>
    <dgm:cxn modelId="{E65891D6-9208-42E4-B0D0-A9427D0F0D3A}" type="presParOf" srcId="{C03B3D10-BD7F-4206-9044-B67B47A88E5A}" destId="{3CC394A1-47AC-4279-849D-ABD41E4B3756}" srcOrd="3" destOrd="0" presId="urn:microsoft.com/office/officeart/2005/8/layout/vList3#1"/>
    <dgm:cxn modelId="{A0657144-01E0-4D84-BE9B-9AD0E114940D}" type="presParOf" srcId="{C03B3D10-BD7F-4206-9044-B67B47A88E5A}" destId="{6C8F1A0F-7601-4CB2-8E81-35C9AB645DA6}" srcOrd="4" destOrd="0" presId="urn:microsoft.com/office/officeart/2005/8/layout/vList3#1"/>
    <dgm:cxn modelId="{19884AEB-9B92-4F7A-8202-56B5A69E4049}" type="presParOf" srcId="{6C8F1A0F-7601-4CB2-8E81-35C9AB645DA6}" destId="{FD650674-13B3-4649-BCA0-DB7BD472AD1D}" srcOrd="0" destOrd="0" presId="urn:microsoft.com/office/officeart/2005/8/layout/vList3#1"/>
    <dgm:cxn modelId="{5B6B796A-5261-401B-8814-7A21D8CC4B0F}" type="presParOf" srcId="{6C8F1A0F-7601-4CB2-8E81-35C9AB645DA6}" destId="{167E48AF-0343-46D2-8CCC-4AC2FE5E0783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BB18EA-7C96-4478-8385-BCD6CF67EDDB}">
      <dsp:nvSpPr>
        <dsp:cNvPr id="0" name=""/>
        <dsp:cNvSpPr/>
      </dsp:nvSpPr>
      <dsp:spPr>
        <a:xfrm rot="10800000">
          <a:off x="428600" y="124046"/>
          <a:ext cx="7928642" cy="1832495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828" tIns="41910" rIns="78232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100" b="1" kern="1200" dirty="0"/>
        </a:p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800" b="1" kern="1200" dirty="0"/>
        </a:p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u="sng" kern="1200" dirty="0"/>
            <a:t>La seconde professionnelle</a:t>
          </a:r>
          <a:r>
            <a:rPr lang="fr-FR" sz="2400" b="1" kern="1200" dirty="0"/>
            <a:t>: </a:t>
          </a:r>
        </a:p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/>
            <a:t>Choix </a:t>
          </a:r>
          <a:r>
            <a:rPr lang="fr-FR" sz="2400" b="1" u="sng" kern="1200" dirty="0"/>
            <a:t>d’une famille de métiers </a:t>
          </a:r>
          <a:r>
            <a:rPr lang="fr-FR" sz="2400" b="1" kern="1200" dirty="0"/>
            <a:t>ou d’une spécialité</a:t>
          </a:r>
        </a:p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/>
            <a:t>40% d’enseignement général</a:t>
          </a:r>
        </a:p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/>
            <a:t>60% d’enseignement professionnel</a:t>
          </a:r>
        </a:p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100" kern="1200" dirty="0"/>
        </a:p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100" kern="1200" dirty="0"/>
        </a:p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100" kern="1200" dirty="0"/>
        </a:p>
      </dsp:txBody>
      <dsp:txXfrm rot="10800000">
        <a:off x="886724" y="124046"/>
        <a:ext cx="7470518" cy="1832495"/>
      </dsp:txXfrm>
    </dsp:sp>
    <dsp:sp modelId="{832D34C2-024A-4794-99C5-48B9F7CE29B9}">
      <dsp:nvSpPr>
        <dsp:cNvPr id="0" name=""/>
        <dsp:cNvSpPr/>
      </dsp:nvSpPr>
      <dsp:spPr>
        <a:xfrm>
          <a:off x="305000" y="458449"/>
          <a:ext cx="1020128" cy="91798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375B38-88DD-40CC-ADB2-0BE4B8FD866C}">
      <dsp:nvSpPr>
        <dsp:cNvPr id="0" name=""/>
        <dsp:cNvSpPr/>
      </dsp:nvSpPr>
      <dsp:spPr>
        <a:xfrm rot="10800000">
          <a:off x="755593" y="2097013"/>
          <a:ext cx="7488820" cy="1756877"/>
        </a:xfrm>
        <a:prstGeom prst="homePlate">
          <a:avLst/>
        </a:prstGeom>
        <a:solidFill>
          <a:schemeClr val="bg2">
            <a:lumMod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828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u="sng" kern="1200" dirty="0"/>
            <a:t>La 1</a:t>
          </a:r>
          <a:r>
            <a:rPr lang="fr-FR" sz="2400" b="1" u="sng" kern="1200" baseline="30000" dirty="0"/>
            <a:t>ère</a:t>
          </a:r>
          <a:r>
            <a:rPr lang="fr-FR" sz="2400" b="1" u="sng" kern="1200" dirty="0"/>
            <a:t> professionnelle</a:t>
          </a:r>
          <a:r>
            <a:rPr lang="fr-FR" sz="2400" b="1" kern="1200" dirty="0"/>
            <a:t>: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/>
            <a:t>Choix de la spécialité de bac pro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/>
            <a:t>63% d’enseignement professionnel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/>
            <a:t>37 % d’enseignement général</a:t>
          </a:r>
        </a:p>
      </dsp:txBody>
      <dsp:txXfrm rot="10800000">
        <a:off x="1194812" y="2097013"/>
        <a:ext cx="7049601" cy="1756877"/>
      </dsp:txXfrm>
    </dsp:sp>
    <dsp:sp modelId="{305760DD-7784-4813-A6E7-8796A0A2B4A5}">
      <dsp:nvSpPr>
        <dsp:cNvPr id="0" name=""/>
        <dsp:cNvSpPr/>
      </dsp:nvSpPr>
      <dsp:spPr>
        <a:xfrm>
          <a:off x="345077" y="2430260"/>
          <a:ext cx="1090381" cy="109038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7E48AF-0343-46D2-8CCC-4AC2FE5E0783}">
      <dsp:nvSpPr>
        <dsp:cNvPr id="0" name=""/>
        <dsp:cNvSpPr/>
      </dsp:nvSpPr>
      <dsp:spPr>
        <a:xfrm rot="10800000">
          <a:off x="899585" y="4242358"/>
          <a:ext cx="7344828" cy="1613547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828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u="sng" kern="1200" dirty="0">
              <a:solidFill>
                <a:schemeClr val="bg2">
                  <a:lumMod val="25000"/>
                </a:schemeClr>
              </a:solidFill>
            </a:rPr>
            <a:t>La terminale professionnelle</a:t>
          </a:r>
          <a:r>
            <a:rPr lang="fr-FR" sz="2400" b="1" kern="1200" dirty="0">
              <a:solidFill>
                <a:schemeClr val="bg2">
                  <a:lumMod val="25000"/>
                </a:schemeClr>
              </a:solidFill>
            </a:rPr>
            <a:t>: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>
              <a:solidFill>
                <a:schemeClr val="bg2">
                  <a:lumMod val="25000"/>
                </a:schemeClr>
              </a:solidFill>
            </a:rPr>
            <a:t>Choix du module d’insertion professionnelle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>
              <a:solidFill>
                <a:schemeClr val="bg2">
                  <a:lumMod val="25000"/>
                </a:schemeClr>
              </a:solidFill>
            </a:rPr>
            <a:t>Ou du module de poursuite d’études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>
              <a:solidFill>
                <a:schemeClr val="bg2">
                  <a:lumMod val="25000"/>
                </a:schemeClr>
              </a:solidFill>
            </a:rPr>
            <a:t>66% d’enseignement pro. 34% d’</a:t>
          </a:r>
          <a:r>
            <a:rPr lang="fr-FR" sz="2400" b="1" kern="1200" dirty="0" err="1">
              <a:solidFill>
                <a:schemeClr val="bg2">
                  <a:lumMod val="25000"/>
                </a:schemeClr>
              </a:solidFill>
            </a:rPr>
            <a:t>ens</a:t>
          </a:r>
          <a:r>
            <a:rPr lang="fr-FR" sz="2400" b="1" kern="1200" dirty="0">
              <a:solidFill>
                <a:schemeClr val="bg2">
                  <a:lumMod val="25000"/>
                </a:schemeClr>
              </a:solidFill>
            </a:rPr>
            <a:t>. général</a:t>
          </a:r>
        </a:p>
      </dsp:txBody>
      <dsp:txXfrm rot="10800000">
        <a:off x="1302972" y="4242358"/>
        <a:ext cx="6941441" cy="1613547"/>
      </dsp:txXfrm>
    </dsp:sp>
    <dsp:sp modelId="{FD650674-13B3-4649-BCA0-DB7BD472AD1D}">
      <dsp:nvSpPr>
        <dsp:cNvPr id="0" name=""/>
        <dsp:cNvSpPr/>
      </dsp:nvSpPr>
      <dsp:spPr>
        <a:xfrm>
          <a:off x="420302" y="4454012"/>
          <a:ext cx="1090381" cy="1090381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7038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535613" y="0"/>
            <a:ext cx="4237038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BD3E935-CD40-4025-9004-E491C7CCD010}" type="datetimeFigureOut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13/02/2026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386513"/>
            <a:ext cx="4237038" cy="338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535613" y="6386513"/>
            <a:ext cx="4237038" cy="338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AA8095C-4615-4861-A53A-A8C5EE35B465}" type="slidenum">
              <a:rPr kumimoji="0" lang="fr-FR" altLang="fr-F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5450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537200" y="0"/>
            <a:ext cx="4235450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4184E72-BFA3-4673-8269-2DD39BDFF5BF}" type="datetimeFigureOut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13/02/2026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70200" y="841375"/>
            <a:ext cx="4033838" cy="2268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77900" y="3236913"/>
            <a:ext cx="7818438" cy="26479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Modifier les styles du texte du masque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386513"/>
            <a:ext cx="4235450" cy="338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537200" y="6386513"/>
            <a:ext cx="4235450" cy="338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A2D3B1D-A6A1-4E81-ABA8-4889F451BB08}" type="slidenum">
              <a:rPr kumimoji="0" lang="fr-FR" altLang="fr-FR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4339" name="Espace réservé des notes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fr-FR" altLang="fr-FR" dirty="0"/>
          </a:p>
        </p:txBody>
      </p:sp>
      <p:sp>
        <p:nvSpPr>
          <p:cNvPr id="14340" name="Espace réservé du numéro de diapositive 3"/>
          <p:cNvSpPr txBox="1">
            <a:spLocks noGrp="1"/>
          </p:cNvSpPr>
          <p:nvPr>
            <p:ph type="sldNum" sz="quarter"/>
          </p:nvPr>
        </p:nvSpPr>
        <p:spPr>
          <a:xfrm>
            <a:off x="5537200" y="6386513"/>
            <a:ext cx="4235450" cy="33813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fr-FR" altLang="fr-FR" sz="1200" dirty="0"/>
              <a:t>2</a:t>
            </a:fld>
            <a:endParaRPr lang="fr-FR" altLang="fr-FR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6627" name="Espace réservé des notes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fr-FR" altLang="fr-FR" dirty="0"/>
          </a:p>
        </p:txBody>
      </p:sp>
      <p:sp>
        <p:nvSpPr>
          <p:cNvPr id="26628" name="Espace réservé du numéro de diapositive 3"/>
          <p:cNvSpPr txBox="1">
            <a:spLocks noGrp="1"/>
          </p:cNvSpPr>
          <p:nvPr>
            <p:ph type="sldNum" sz="quarter"/>
          </p:nvPr>
        </p:nvSpPr>
        <p:spPr>
          <a:xfrm>
            <a:off x="5537200" y="6386513"/>
            <a:ext cx="4235450" cy="33813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fr-FR" altLang="fr-FR" sz="1200" dirty="0">
                <a:cs typeface="Arial" panose="020B0604020202020204" pitchFamily="34" charset="0"/>
              </a:rPr>
              <a:t>12</a:t>
            </a:fld>
            <a:endParaRPr lang="fr-FR" altLang="fr-FR" sz="1200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PlaceHolder 1"/>
          <p:cNvSpPr>
            <a:spLocks noGrp="1"/>
          </p:cNvSpPr>
          <p:nvPr>
            <p:ph type="body"/>
          </p:nvPr>
        </p:nvSpPr>
        <p:spPr>
          <a:xfrm>
            <a:off x="679450" y="4714875"/>
            <a:ext cx="5438775" cy="4467225"/>
          </a:xfrm>
        </p:spPr>
        <p:txBody>
          <a:bodyPr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fr-FR" sz="2000" b="0" i="0" u="none" strike="noStrike" kern="1200" cap="none" spc="-1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11" name="TextShape 2"/>
          <p:cNvSpPr txBox="1"/>
          <p:nvPr/>
        </p:nvSpPr>
        <p:spPr>
          <a:xfrm>
            <a:off x="3851275" y="9428163"/>
            <a:ext cx="2944813" cy="496888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1F0A043-1A60-4643-B2AF-99BF19D2AE06}" type="slidenum">
              <a:rPr kumimoji="0" lang="fr-FR" sz="1200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/>
                <a:ea typeface="+mn-ea"/>
                <a:cs typeface="+mn-cs"/>
              </a:rPr>
              <a:t>17</a:t>
            </a:fld>
            <a:endParaRPr kumimoji="0" lang="fr-FR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8"/>
          <p:cNvCxnSpPr/>
          <p:nvPr/>
        </p:nvCxnSpPr>
        <p:spPr>
          <a:xfrm>
            <a:off x="1208088" y="4343400"/>
            <a:ext cx="98758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/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9E1699A-36A7-4ABE-BC94-6EC63BA829DB}" type="datetime1">
              <a:rPr kumimoji="0" lang="fr-FR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13/02/2026</a:t>
            </a:fld>
            <a:endParaRPr kumimoji="0" lang="fr-FR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75" y="6459538"/>
            <a:ext cx="4822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9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Cio Choisy CZ novembre 2019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1238" y="6459538"/>
            <a:ext cx="13112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E220922-CA7C-42E1-97FE-65919CE9DF6F}" type="slidenum">
              <a:rPr kumimoji="0" lang="fr-FR" altLang="fr-FR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altLang="fr-FR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150CE34-801F-409E-8894-7D6207AF43F9}" type="datetime1">
              <a:rPr kumimoji="0" lang="fr-FR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13/02/2026</a:t>
            </a:fld>
            <a:endParaRPr kumimoji="0" lang="fr-FR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9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Cio Choisy CZ novembre 2019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9E04F54-1BAA-4362-B8F3-4F7D7F9539A2}" type="slidenum">
              <a:rPr kumimoji="0" lang="fr-FR" altLang="fr-FR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altLang="fr-FR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E2107FE-64A5-4344-9413-B7D93851C382}" type="datetime1">
              <a:rPr kumimoji="0" lang="fr-FR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13/02/2026</a:t>
            </a:fld>
            <a:endParaRPr kumimoji="0" lang="fr-FR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75" y="6459538"/>
            <a:ext cx="4822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9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Cio Choisy CZ novembre 2019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1238" y="6459538"/>
            <a:ext cx="13112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347884B-F5EC-4264-840E-68943669C2F1}" type="slidenum">
              <a:rPr kumimoji="0" lang="fr-FR" altLang="fr-FR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altLang="fr-FR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94EA44-E71F-4D83-85A5-70EDA9A0E83F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13/02/2026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E973115-76E8-42E0-9AF9-E5BA8902CA75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94EA44-E71F-4D83-85A5-70EDA9A0E83F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13/02/2026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E973115-76E8-42E0-9AF9-E5BA8902CA75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94EA44-E71F-4D83-85A5-70EDA9A0E83F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13/02/2026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E973115-76E8-42E0-9AF9-E5BA8902CA75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94EA44-E71F-4D83-85A5-70EDA9A0E83F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13/02/2026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E973115-76E8-42E0-9AF9-E5BA8902CA75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94EA44-E71F-4D83-85A5-70EDA9A0E83F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13/02/2026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E973115-76E8-42E0-9AF9-E5BA8902CA75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94EA44-E71F-4D83-85A5-70EDA9A0E83F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13/02/2026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E973115-76E8-42E0-9AF9-E5BA8902CA75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94EA44-E71F-4D83-85A5-70EDA9A0E83F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13/02/2026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E973115-76E8-42E0-9AF9-E5BA8902CA75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94EA44-E71F-4D83-85A5-70EDA9A0E83F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13/02/2026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E973115-76E8-42E0-9AF9-E5BA8902CA75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150CE34-801F-409E-8894-7D6207AF43F9}" type="datetime1">
              <a:rPr kumimoji="0" lang="fr-FR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13/02/2026</a:t>
            </a:fld>
            <a:endParaRPr kumimoji="0" lang="fr-FR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9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Cio Choisy CZ novembre 2019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9E04F54-1BAA-4362-B8F3-4F7D7F9539A2}" type="slidenum">
              <a:rPr kumimoji="0" lang="fr-FR" altLang="fr-FR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altLang="fr-FR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fr-FR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94EA44-E71F-4D83-85A5-70EDA9A0E83F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13/02/2026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E973115-76E8-42E0-9AF9-E5BA8902CA75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94EA44-E71F-4D83-85A5-70EDA9A0E83F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13/02/2026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E973115-76E8-42E0-9AF9-E5BA8902CA75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94EA44-E71F-4D83-85A5-70EDA9A0E83F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13/02/2026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E973115-76E8-42E0-9AF9-E5BA8902CA75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3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36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 panose="020B0604020202020204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94EA44-E71F-4D83-85A5-70EDA9A0E83F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13/02/2026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E973115-76E8-42E0-9AF9-E5BA8902CA75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8"/>
          <p:cNvCxnSpPr/>
          <p:nvPr/>
        </p:nvCxnSpPr>
        <p:spPr>
          <a:xfrm>
            <a:off x="1208088" y="4343400"/>
            <a:ext cx="98758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Ctr="0"/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097280" y="4453128"/>
            <a:ext cx="10058400" cy="114300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2F63B33-6889-40C0-9260-07CBA453ED8B}" type="datetime1">
              <a:rPr kumimoji="0" lang="fr-FR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13/02/2026</a:t>
            </a:fld>
            <a:endParaRPr kumimoji="0" lang="fr-FR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75" y="6459538"/>
            <a:ext cx="4822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9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Cio Choisy CZ novembre 2019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1238" y="6459538"/>
            <a:ext cx="13112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D532278-A472-45E3-93A1-487752D92299}" type="slidenum">
              <a:rPr kumimoji="0" lang="fr-FR" altLang="fr-FR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altLang="fr-FR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150CE34-801F-409E-8894-7D6207AF43F9}" type="datetime1">
              <a:rPr kumimoji="0" lang="fr-FR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13/02/2026</a:t>
            </a:fld>
            <a:endParaRPr kumimoji="0" lang="fr-FR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9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Cio Choisy CZ novembre 2019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9E04F54-1BAA-4362-B8F3-4F7D7F9539A2}" type="slidenum">
              <a:rPr kumimoji="0" lang="fr-FR" altLang="fr-FR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altLang="fr-FR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150CE34-801F-409E-8894-7D6207AF43F9}" type="datetime1">
              <a:rPr kumimoji="0" lang="fr-FR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13/02/2026</a:t>
            </a:fld>
            <a:endParaRPr kumimoji="0" lang="fr-FR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9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Cio Choisy CZ novembre 2019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9E04F54-1BAA-4362-B8F3-4F7D7F9539A2}" type="slidenum">
              <a:rPr kumimoji="0" lang="fr-FR" altLang="fr-FR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altLang="fr-FR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150CE34-801F-409E-8894-7D6207AF43F9}" type="datetime1">
              <a:rPr kumimoji="0" lang="fr-FR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13/02/2026</a:t>
            </a:fld>
            <a:endParaRPr kumimoji="0" lang="fr-FR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9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Cio Choisy CZ novembre 2019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9E04F54-1BAA-4362-B8F3-4F7D7F9539A2}" type="slidenum">
              <a:rPr kumimoji="0" lang="fr-FR" altLang="fr-FR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altLang="fr-FR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Date Placeholder 6"/>
          <p:cNvSpPr>
            <a:spLocks noGrp="1"/>
          </p:cNvSpPr>
          <p:nvPr>
            <p:ph type="dt" sz="half" idx="2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901B84-4F01-4FCE-BCC1-4A63A6341404}" type="datetime1">
              <a:rPr kumimoji="0" lang="fr-FR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13/02/2026</a:t>
            </a:fld>
            <a:endParaRPr kumimoji="0" lang="fr-FR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686175" y="6459538"/>
            <a:ext cx="4822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9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Cio Choisy CZ novembre 2019</a:t>
            </a:r>
          </a:p>
        </p:txBody>
      </p:sp>
      <p:sp>
        <p:nvSpPr>
          <p:cNvPr id="15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901238" y="6459538"/>
            <a:ext cx="13112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4903D4-55E3-44FA-A9FC-AAE90B37E871}" type="slidenum">
              <a:rPr kumimoji="0" lang="fr-FR" altLang="fr-FR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altLang="fr-FR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40513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4040188" y="0"/>
            <a:ext cx="635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/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2"/>
          </p:nvPr>
        </p:nvSpPr>
        <p:spPr>
          <a:xfrm>
            <a:off x="465138" y="6459538"/>
            <a:ext cx="2619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A35A44F-46C1-4469-B487-68ADAD3ADAB5}" type="datetime1">
              <a:rPr kumimoji="0" lang="fr-FR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13/02/2026</a:t>
            </a:fld>
            <a:endParaRPr kumimoji="0" lang="fr-FR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800600" y="6459538"/>
            <a:ext cx="464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900" b="0" i="0" u="none" strike="noStrike" kern="1200" cap="all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Cio Choisy CZ novembre 2019</a:t>
            </a:r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9901238" y="6459538"/>
            <a:ext cx="13112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C5B157-036A-448B-815F-9E6C6CF1651B}" type="slidenum">
              <a:rPr kumimoji="0" lang="fr-FR" altLang="fr-FR" sz="10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altLang="fr-FR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0" y="4914900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vert="horz" wrap="square" lIns="457200" tIns="457200" rIns="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/>
            </a:pPr>
            <a:r>
              <a:rPr kumimoji="0" lang="fr-FR" sz="32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Cliquez sur l'icône pour ajouter une image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2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333B094-6239-4A74-90B1-9AF5C9D2DFC6}" type="datetime1">
              <a:rPr kumimoji="0" lang="fr-FR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13/02/2026</a:t>
            </a:fld>
            <a:endParaRPr kumimoji="0" lang="fr-FR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686175" y="6459538"/>
            <a:ext cx="4822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9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Cio Choisy CZ novembre 2019</a:t>
            </a:r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9901238" y="6459538"/>
            <a:ext cx="13112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BD795DC-5EE9-462D-AE40-08BDC94B4D90}" type="slidenum">
              <a:rPr kumimoji="0" lang="fr-FR" altLang="fr-FR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altLang="fr-FR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125"/>
            <a:ext cx="12192000" cy="6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14493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>
          <a:xfrm>
            <a:off x="1096963" y="1846263"/>
            <a:ext cx="10058400" cy="4022725"/>
          </a:xfrm>
          <a:prstGeom prst="rect">
            <a:avLst/>
          </a:prstGeom>
          <a:noFill/>
          <a:ln w="9525">
            <a:noFill/>
          </a:ln>
        </p:spPr>
        <p:txBody>
          <a:bodyPr lIns="0" rIns="0"/>
          <a:lstStyle/>
          <a:p>
            <a:pPr lvl="0"/>
            <a:r>
              <a:rPr lang="fr-FR" altLang="fr-FR" dirty="0"/>
              <a:t>Cliquez pour modifier les styles du texte du masque</a:t>
            </a:r>
          </a:p>
          <a:p>
            <a:pPr lvl="1"/>
            <a:r>
              <a:rPr lang="fr-FR" altLang="fr-FR" dirty="0"/>
              <a:t>Deuxième niveau</a:t>
            </a:r>
          </a:p>
          <a:p>
            <a:pPr lvl="2"/>
            <a:r>
              <a:rPr lang="fr-FR" altLang="fr-FR" dirty="0"/>
              <a:t>Troisième niveau</a:t>
            </a:r>
          </a:p>
          <a:p>
            <a:pPr lvl="3"/>
            <a:r>
              <a:rPr lang="fr-FR" altLang="fr-FR" dirty="0"/>
              <a:t>Quatrième niveau</a:t>
            </a:r>
          </a:p>
          <a:p>
            <a:pPr lvl="4"/>
            <a:r>
              <a:rPr lang="fr-FR" altLang="fr-FR" dirty="0"/>
              <a:t>Cinquième niveau</a:t>
            </a:r>
            <a:endParaRPr lang="en-US" alt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rgbClr val="FFFFFF"/>
                </a:solidFill>
                <a:latin typeface="+mn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150CE34-801F-409E-8894-7D6207AF43F9}" type="datetime1">
              <a:rPr kumimoji="0" lang="fr-FR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13/02/2026</a:t>
            </a:fld>
            <a:endParaRPr kumimoji="0" lang="fr-FR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75" y="6459538"/>
            <a:ext cx="4822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cap="all" baseline="0">
                <a:solidFill>
                  <a:srgbClr val="FFFFFF"/>
                </a:solidFill>
                <a:latin typeface="+mn-lt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9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Cio Choisy CZ novembre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1238" y="6459538"/>
            <a:ext cx="13112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000">
                <a:solidFill>
                  <a:srgbClr val="FFFFFF"/>
                </a:solidFill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9E04F54-1BAA-4362-B8F3-4F7D7F9539A2}" type="slidenum">
              <a:rPr kumimoji="0" lang="fr-FR" altLang="fr-FR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altLang="fr-FR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193800" y="1738313"/>
            <a:ext cx="9966325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9pPr>
    </p:titleStyle>
    <p:bodyStyle>
      <a:lvl1pPr marL="90805" indent="-90805"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2905" indent="-182880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2800" kern="1200">
          <a:solidFill>
            <a:srgbClr val="404040"/>
          </a:solidFill>
          <a:latin typeface="+mn-lt"/>
          <a:ea typeface="+mn-ea"/>
          <a:cs typeface="+mn-cs"/>
        </a:defRPr>
      </a:lvl2pPr>
      <a:lvl3pPr marL="567055" indent="-182880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880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2180" indent="-182880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09982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84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87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89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fr-FR" altLang="x-none" dirty="0"/>
              <a:t>Modifiez le style du titre</a:t>
            </a:r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fr-FR" altLang="x-none" dirty="0"/>
              <a:t>Modifiez les styles du texte du masque</a:t>
            </a:r>
          </a:p>
          <a:p>
            <a:pPr lvl="1"/>
            <a:r>
              <a:rPr lang="fr-FR" altLang="x-none" dirty="0"/>
              <a:t>Deuxième niveau</a:t>
            </a:r>
          </a:p>
          <a:p>
            <a:pPr lvl="2"/>
            <a:r>
              <a:rPr lang="fr-FR" altLang="x-none" dirty="0"/>
              <a:t>Troisième niveau</a:t>
            </a:r>
          </a:p>
          <a:p>
            <a:pPr lvl="3"/>
            <a:r>
              <a:rPr lang="fr-FR" altLang="x-none" dirty="0"/>
              <a:t>Quatrième niveau</a:t>
            </a:r>
          </a:p>
          <a:p>
            <a:pPr lvl="4"/>
            <a:r>
              <a:rPr lang="fr-FR" altLang="x-none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94EA44-E71F-4D83-85A5-70EDA9A0E83F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13/02/2026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E973115-76E8-42E0-9AF9-E5BA8902CA75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isep.fr/" TargetMode="Externa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6138" y="1582738"/>
            <a:ext cx="5403850" cy="5549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Rectangle 3"/>
          <p:cNvSpPr/>
          <p:nvPr/>
        </p:nvSpPr>
        <p:spPr>
          <a:xfrm>
            <a:off x="1631505" y="116633"/>
            <a:ext cx="532859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7200" b="1" i="0" u="none" strike="noStrike" kern="1200" cap="none" spc="0" normalizeH="0" baseline="0" noProof="0" dirty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Après la 3</a:t>
            </a:r>
            <a:r>
              <a:rPr kumimoji="0" lang="fr-FR" sz="7200" b="1" i="0" u="none" strike="noStrike" kern="1200" cap="none" spc="0" normalizeH="0" baseline="30000" noProof="0" dirty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ème</a:t>
            </a:r>
            <a:r>
              <a:rPr kumimoji="0" lang="fr-FR" sz="7200" b="1" i="0" u="none" strike="noStrike" kern="1200" cap="none" spc="0" normalizeH="0" baseline="0" noProof="0" dirty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3" name="Organigramme : Connecteur 2"/>
          <p:cNvSpPr/>
          <p:nvPr/>
        </p:nvSpPr>
        <p:spPr>
          <a:xfrm>
            <a:off x="1404938" y="3114675"/>
            <a:ext cx="3900488" cy="2106613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rganigramme : Connecteur 5"/>
          <p:cNvSpPr/>
          <p:nvPr/>
        </p:nvSpPr>
        <p:spPr>
          <a:xfrm>
            <a:off x="1557338" y="3267075"/>
            <a:ext cx="3900488" cy="2106613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rganigramme : Connecteur 6"/>
          <p:cNvSpPr/>
          <p:nvPr/>
        </p:nvSpPr>
        <p:spPr>
          <a:xfrm>
            <a:off x="1493838" y="3114675"/>
            <a:ext cx="3900488" cy="2295525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fr-FR" alt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Réunion d’information à destination des parents d’élèves – </a:t>
            </a:r>
            <a:r>
              <a:rPr lang="fr-FR" altLang="fr-FR" sz="2000" b="1" dirty="0" err="1" smtClean="0">
                <a:solidFill>
                  <a:prstClr val="white"/>
                </a:solidFill>
                <a:latin typeface="Calibri" panose="020F0502020204030204" pitchFamily="34" charset="0"/>
              </a:rPr>
              <a:t>Févr</a:t>
            </a:r>
            <a:r>
              <a:rPr kumimoji="0" lang="fr-FR" alt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ier</a:t>
            </a:r>
            <a:r>
              <a:rPr kumimoji="0" lang="fr-FR" alt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2026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fr-FR" alt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Cio</a:t>
            </a:r>
            <a:r>
              <a:rPr kumimoji="0" lang="fr-FR" alt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Foix/ Collège SEIX</a:t>
            </a:r>
            <a:endParaRPr kumimoji="0" lang="fr-FR" altLang="fr-FR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30" y="0"/>
            <a:ext cx="109499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629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CustomShape 1"/>
          <p:cNvSpPr/>
          <p:nvPr/>
        </p:nvSpPr>
        <p:spPr>
          <a:xfrm>
            <a:off x="3829878" y="2874663"/>
            <a:ext cx="4585252" cy="1596960"/>
          </a:xfrm>
          <a:prstGeom prst="ellipse">
            <a:avLst/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1">
            <a:scrgbClr r="0" g="0" b="0"/>
          </a:effectRef>
          <a:fontRef idx="minor"/>
        </p:style>
        <p:txBody>
          <a:bodyPr lIns="12600" tIns="12600" rIns="12600" bIns="1260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defRPr/>
            </a:pPr>
            <a:r>
              <a:rPr kumimoji="0" lang="fr-FR" sz="2800" b="1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APPRENTISSAGE</a:t>
            </a:r>
            <a:endParaRPr kumimoji="0" lang="fr-FR" sz="2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3" name="CustomShape 3"/>
          <p:cNvSpPr/>
          <p:nvPr/>
        </p:nvSpPr>
        <p:spPr>
          <a:xfrm>
            <a:off x="4057351" y="62401"/>
            <a:ext cx="4250108" cy="2510280"/>
          </a:xfrm>
          <a:prstGeom prst="ellipse">
            <a:avLst/>
          </a:prstGeom>
          <a:solidFill>
            <a:schemeClr val="accent2">
              <a:hueOff val="0"/>
              <a:satOff val="0"/>
              <a:lumOff val="0"/>
              <a:alphaOff val="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2">
            <a:scrgbClr r="0" g="0" b="0"/>
          </a:effectRef>
          <a:fontRef idx="minor"/>
        </p:style>
        <p:txBody>
          <a:bodyPr lIns="15120" tIns="15120" rIns="15120" bIns="1512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840"/>
              </a:spcAft>
              <a:buClrTx/>
              <a:buSzTx/>
              <a:buFontTx/>
              <a:buNone/>
              <a:defRPr/>
            </a:pPr>
            <a:r>
              <a:rPr kumimoji="0" lang="fr-FR" sz="2400" b="1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Pourquoi ?</a:t>
            </a:r>
            <a:endParaRPr kumimoji="0" lang="fr-FR" sz="2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1450" marR="0" lvl="1" indent="-170815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55"/>
              </a:spcAft>
              <a:buClr>
                <a:srgbClr val="FFFFFF"/>
              </a:buClr>
              <a:buSzTx/>
              <a:buFont typeface="Symbol" panose="05050102010706020507" pitchFamily="18" charset="2"/>
              <a:buChar char=""/>
              <a:defRPr/>
            </a:pPr>
            <a:r>
              <a:rPr kumimoji="0" lang="fr-FR" sz="1700" b="1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Apprendre un métier </a:t>
            </a:r>
            <a:endParaRPr kumimoji="0" lang="fr-FR" sz="17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1450" marR="0" lvl="1" indent="-170815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55"/>
              </a:spcAft>
              <a:buClr>
                <a:srgbClr val="FFFFFF"/>
              </a:buClr>
              <a:buSzTx/>
              <a:buFont typeface="Symbol" panose="05050102010706020507" pitchFamily="18" charset="2"/>
              <a:buChar char=""/>
              <a:defRPr/>
            </a:pPr>
            <a:r>
              <a:rPr kumimoji="0" lang="fr-FR" sz="1700" b="1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Préparer un diplôme professionnel : CAP ou Bac Pro tout en travaillant</a:t>
            </a:r>
            <a:endParaRPr kumimoji="0" lang="fr-FR" sz="17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4" name="CustomShape 4"/>
          <p:cNvSpPr/>
          <p:nvPr/>
        </p:nvSpPr>
        <p:spPr>
          <a:xfrm rot="22800">
            <a:off x="7492440" y="3623760"/>
            <a:ext cx="106200" cy="35640"/>
          </a:xfrm>
          <a:custGeom>
            <a:avLst/>
            <a:gdLst/>
            <a:ahLst/>
            <a:cxnLst/>
            <a:rect l="l" t="t" r="r" b="b"/>
            <a:pathLst>
              <a:path w="106611">
                <a:moveTo>
                  <a:pt x="0" y="18073"/>
                </a:moveTo>
                <a:lnTo>
                  <a:pt x="106611" y="18073"/>
                </a:lnTo>
              </a:path>
            </a:pathLst>
          </a:custGeom>
          <a:noFill/>
          <a:ln>
            <a:solidFill>
              <a:schemeClr val="accent2">
                <a:hueOff val="0"/>
                <a:satOff val="0"/>
                <a:lumOff val="0"/>
                <a:alphaOff val="0"/>
              </a:schemeClr>
            </a:solidFill>
            <a:round/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110000"/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5" name="CustomShape 5"/>
          <p:cNvSpPr/>
          <p:nvPr/>
        </p:nvSpPr>
        <p:spPr>
          <a:xfrm>
            <a:off x="8791947" y="2284350"/>
            <a:ext cx="2745472" cy="2647800"/>
          </a:xfrm>
          <a:prstGeom prst="ellipse">
            <a:avLst/>
          </a:prstGeom>
          <a:solidFill>
            <a:srgbClr val="F57913"/>
          </a:solidFill>
          <a:ln>
            <a:noFill/>
          </a:ln>
          <a:effectLst>
            <a:outerShdw blurRad="38100" dist="25400" dir="5400000" rotWithShape="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2">
            <a:scrgbClr r="0" g="0" b="0"/>
          </a:effectRef>
          <a:fontRef idx="minor"/>
        </p:style>
        <p:txBody>
          <a:bodyPr lIns="12600" tIns="12600" rIns="12600" bIns="1260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Pour qui ?</a:t>
            </a:r>
            <a:endParaRPr kumimoji="0" lang="fr-FR" sz="20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1450" marR="0" lvl="1" indent="-17081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40"/>
              </a:spcAft>
              <a:buClr>
                <a:srgbClr val="FFFFFF"/>
              </a:buClr>
              <a:buSzTx/>
              <a:buFont typeface="Symbol" panose="05050102010706020507" pitchFamily="18" charset="2"/>
              <a:buChar char=""/>
              <a:defRPr/>
            </a:pPr>
            <a:r>
              <a:rPr kumimoji="0" lang="fr-FR" sz="1600" b="1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Après la 3</a:t>
            </a:r>
            <a:r>
              <a:rPr kumimoji="0" lang="fr-FR" sz="1600" b="1" i="0" u="none" strike="noStrike" kern="1200" cap="none" spc="-1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ème</a:t>
            </a:r>
            <a:r>
              <a:rPr kumimoji="0" lang="fr-FR" sz="1600" b="1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:</a:t>
            </a:r>
          </a:p>
          <a:p>
            <a:pPr marL="171450" marR="0" lvl="1" indent="-17081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40"/>
              </a:spcAft>
              <a:buClr>
                <a:srgbClr val="FFFFFF"/>
              </a:buClr>
              <a:buSzTx/>
              <a:buFont typeface="Symbol" panose="05050102010706020507" pitchFamily="18" charset="2"/>
              <a:buChar char=""/>
              <a:defRPr/>
            </a:pPr>
            <a:r>
              <a:rPr kumimoji="0" lang="fr-FR" sz="1600" b="1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15 ans et +</a:t>
            </a:r>
            <a:endParaRPr kumimoji="0" lang="fr-FR" sz="16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1450" marR="0" lvl="1" indent="-170815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40"/>
              </a:spcAft>
              <a:buClr>
                <a:srgbClr val="FFFFFF"/>
              </a:buClr>
              <a:buSzTx/>
              <a:buFont typeface="Symbol" panose="05050102010706020507" pitchFamily="18" charset="2"/>
              <a:buChar char=""/>
              <a:defRPr/>
            </a:pPr>
            <a:r>
              <a:rPr kumimoji="0" lang="fr-FR" sz="1600" b="1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Être autonome </a:t>
            </a:r>
            <a:endParaRPr kumimoji="0" lang="fr-FR" sz="16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1450" marR="0" lvl="1" indent="-170815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40"/>
              </a:spcAft>
              <a:buClr>
                <a:srgbClr val="FFFFFF"/>
              </a:buClr>
              <a:buSzTx/>
              <a:buFont typeface="Symbol" panose="05050102010706020507" pitchFamily="18" charset="2"/>
              <a:buChar char=""/>
              <a:defRPr/>
            </a:pPr>
            <a:r>
              <a:rPr kumimoji="0" lang="fr-FR" sz="1600" b="1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Prendre des responsabilités</a:t>
            </a:r>
            <a:endParaRPr kumimoji="0" lang="fr-FR" sz="16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1450" marR="0" lvl="1" indent="-170815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40"/>
              </a:spcAft>
              <a:buClr>
                <a:srgbClr val="FFFFFF"/>
              </a:buClr>
              <a:buSzTx/>
              <a:buFont typeface="Symbol" panose="05050102010706020507" pitchFamily="18" charset="2"/>
              <a:buChar char=""/>
              <a:defRPr/>
            </a:pPr>
            <a:r>
              <a:rPr kumimoji="0" lang="fr-FR" sz="1600" b="1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Gagner de l’argent</a:t>
            </a:r>
            <a:endParaRPr kumimoji="0" lang="fr-FR" sz="16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50"/>
              </a:spcAft>
              <a:buClrTx/>
              <a:buSzTx/>
              <a:buFontTx/>
              <a:buNone/>
              <a:defRPr/>
            </a:pPr>
            <a:endParaRPr kumimoji="0" lang="fr-FR" sz="16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7" name="CustomShape 7"/>
          <p:cNvSpPr/>
          <p:nvPr/>
        </p:nvSpPr>
        <p:spPr>
          <a:xfrm>
            <a:off x="4367748" y="4790299"/>
            <a:ext cx="3124573" cy="1897184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2">
            <a:scrgbClr r="0" g="0" b="0"/>
          </a:effectRef>
          <a:fontRef idx="minor"/>
        </p:style>
        <p:txBody>
          <a:bodyPr lIns="10080" tIns="10080" rIns="10080" bIns="1008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Comment ?</a:t>
            </a:r>
            <a:endParaRPr kumimoji="0" lang="fr-FR" sz="20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1450" marR="0" lvl="1" indent="-170815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40"/>
              </a:spcAft>
              <a:buClr>
                <a:srgbClr val="FFFFFF"/>
              </a:buClr>
              <a:buSzTx/>
              <a:buFont typeface="Symbol" panose="05050102010706020507" pitchFamily="18" charset="2"/>
              <a:buChar char=""/>
              <a:defRPr/>
            </a:pPr>
            <a:r>
              <a:rPr kumimoji="0" lang="fr-FR" sz="1600" b="1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Trouver un patron</a:t>
            </a:r>
            <a:endParaRPr kumimoji="0" lang="fr-FR" sz="16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1450" marR="0" lvl="1" indent="-170815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40"/>
              </a:spcAft>
              <a:buClr>
                <a:srgbClr val="FFFFFF"/>
              </a:buClr>
              <a:buSzTx/>
              <a:buFont typeface="Symbol" panose="05050102010706020507" pitchFamily="18" charset="2"/>
              <a:buChar char=""/>
              <a:defRPr/>
            </a:pPr>
            <a:r>
              <a:rPr kumimoji="0" lang="fr-FR" sz="1600" b="1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Signer un contrat d’apprentissage</a:t>
            </a:r>
            <a:endParaRPr kumimoji="0" lang="fr-FR" sz="16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1450" marR="0" lvl="1" indent="-170815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40"/>
              </a:spcAft>
              <a:buClr>
                <a:srgbClr val="FFFFFF"/>
              </a:buClr>
              <a:buSzTx/>
              <a:buFont typeface="Symbol" panose="05050102010706020507" pitchFamily="18" charset="2"/>
              <a:buChar char=""/>
              <a:defRPr/>
            </a:pPr>
            <a:r>
              <a:rPr kumimoji="0" lang="fr-FR" sz="1600" b="1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Puis s’inscrire au C</a:t>
            </a:r>
            <a:r>
              <a:rPr kumimoji="0" lang="fr-FR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</a:t>
            </a:r>
            <a:endParaRPr kumimoji="0" lang="fr-FR" sz="16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8" name="CustomShape 8"/>
          <p:cNvSpPr/>
          <p:nvPr/>
        </p:nvSpPr>
        <p:spPr>
          <a:xfrm rot="10779000">
            <a:off x="4288080" y="3623400"/>
            <a:ext cx="79560" cy="35640"/>
          </a:xfrm>
          <a:custGeom>
            <a:avLst/>
            <a:gdLst/>
            <a:ahLst/>
            <a:cxnLst/>
            <a:rect l="l" t="t" r="r" b="b"/>
            <a:pathLst>
              <a:path w="79827">
                <a:moveTo>
                  <a:pt x="0" y="18073"/>
                </a:moveTo>
                <a:lnTo>
                  <a:pt x="79827" y="18073"/>
                </a:lnTo>
              </a:path>
            </a:pathLst>
          </a:custGeom>
          <a:noFill/>
          <a:ln>
            <a:solidFill>
              <a:schemeClr val="accent2">
                <a:hueOff val="0"/>
                <a:satOff val="0"/>
                <a:lumOff val="0"/>
                <a:alphaOff val="0"/>
              </a:schemeClr>
            </a:solidFill>
            <a:round/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110000"/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9" name="CustomShape 9"/>
          <p:cNvSpPr/>
          <p:nvPr/>
        </p:nvSpPr>
        <p:spPr>
          <a:xfrm>
            <a:off x="591644" y="2444283"/>
            <a:ext cx="2656216" cy="2457720"/>
          </a:xfrm>
          <a:prstGeom prst="ellipse">
            <a:avLst/>
          </a:prstGeom>
          <a:solidFill>
            <a:schemeClr val="accent5">
              <a:hueOff val="0"/>
              <a:satOff val="0"/>
              <a:lumOff val="0"/>
              <a:alphaOff val="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2">
            <a:scrgbClr r="0" g="0" b="0"/>
          </a:effectRef>
          <a:fontRef idx="minor"/>
        </p:style>
        <p:txBody>
          <a:bodyPr lIns="11520" tIns="11520" rIns="11520" bIns="1152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30"/>
              </a:spcAft>
              <a:buClrTx/>
              <a:buSzTx/>
              <a:buFontTx/>
              <a:buNone/>
              <a:defRPr/>
            </a:pPr>
            <a:r>
              <a:rPr kumimoji="0" lang="fr-FR" sz="1800" b="1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Où ?</a:t>
            </a:r>
            <a:endParaRPr kumimoji="0" lang="fr-FR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1450" marR="0" lvl="1" indent="-170815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70"/>
              </a:spcAft>
              <a:buClr>
                <a:srgbClr val="FFFFFF"/>
              </a:buClr>
              <a:buSzTx/>
              <a:buFont typeface="Symbol" panose="05050102010706020507" pitchFamily="18" charset="2"/>
              <a:buChar char=""/>
              <a:defRPr/>
            </a:pPr>
            <a:r>
              <a:rPr kumimoji="0" lang="fr-FR" sz="1800" b="1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1/3 du temps au Centre de Formation pour Apprentis (CFA)</a:t>
            </a:r>
            <a:endParaRPr kumimoji="0" lang="fr-FR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1450" marR="0" lvl="1" indent="-170815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70"/>
              </a:spcAft>
              <a:buClr>
                <a:srgbClr val="FFFFFF"/>
              </a:buClr>
              <a:buSzTx/>
              <a:buFont typeface="Symbol" panose="05050102010706020507" pitchFamily="18" charset="2"/>
              <a:buChar char=""/>
              <a:defRPr/>
            </a:pPr>
            <a:r>
              <a:rPr kumimoji="0" lang="fr-FR" sz="1800" b="1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2/3 du temps  en Entreprise</a:t>
            </a:r>
            <a:endParaRPr kumimoji="0" lang="fr-FR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24599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088" y="476250"/>
            <a:ext cx="1368425" cy="1508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600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2300" y="142875"/>
            <a:ext cx="2425700" cy="1700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2" name="CustomShape 10"/>
          <p:cNvSpPr/>
          <p:nvPr/>
        </p:nvSpPr>
        <p:spPr>
          <a:xfrm>
            <a:off x="9274175" y="5538788"/>
            <a:ext cx="2786063" cy="1214438"/>
          </a:xfrm>
          <a:prstGeom prst="flowChartTerminator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Vœu scolaire nécessaire</a:t>
            </a:r>
            <a:endParaRPr kumimoji="0" lang="fr-FR" sz="20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03" name="CustomShape 11"/>
          <p:cNvSpPr/>
          <p:nvPr/>
        </p:nvSpPr>
        <p:spPr>
          <a:xfrm>
            <a:off x="1679575" y="-144462"/>
            <a:ext cx="304800" cy="30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4603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-1344600">
            <a:off x="8229600" y="4906963"/>
            <a:ext cx="1428750" cy="1192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ulle narrative : rectangle à coins arrondis 4"/>
          <p:cNvSpPr/>
          <p:nvPr/>
        </p:nvSpPr>
        <p:spPr>
          <a:xfrm>
            <a:off x="8197850" y="1479550"/>
            <a:ext cx="3827463" cy="4565650"/>
          </a:xfrm>
          <a:prstGeom prst="wedgeRoundRectCallout">
            <a:avLst>
              <a:gd name="adj1" fmla="val -72783"/>
              <a:gd name="adj2" fmla="val 32403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603" name="ZoneTexte 5"/>
          <p:cNvSpPr txBox="1"/>
          <p:nvPr/>
        </p:nvSpPr>
        <p:spPr>
          <a:xfrm>
            <a:off x="8197850" y="1639888"/>
            <a:ext cx="3827463" cy="4246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85750" indent="-285750" eaLnBrk="1" hangingPunct="1">
              <a:buFont typeface="Wingdings" panose="05000000000000000000" pitchFamily="2" charset="2"/>
              <a:buChar char="§"/>
            </a:pPr>
            <a:r>
              <a:rPr lang="fr-FR" altLang="fr-FR" b="1" dirty="0">
                <a:solidFill>
                  <a:schemeClr val="bg1"/>
                </a:solidFill>
                <a:latin typeface="Calibri" panose="020F0502020204030204" pitchFamily="34" charset="0"/>
                <a:cs typeface="Roboto" pitchFamily="2" charset="0"/>
              </a:rPr>
              <a:t>Un test de positionnement </a:t>
            </a:r>
            <a:br>
              <a:rPr lang="fr-FR" altLang="fr-FR" b="1" dirty="0">
                <a:solidFill>
                  <a:schemeClr val="bg1"/>
                </a:solidFill>
                <a:latin typeface="Calibri" panose="020F0502020204030204" pitchFamily="34" charset="0"/>
                <a:cs typeface="Roboto" pitchFamily="2" charset="0"/>
              </a:rPr>
            </a:br>
            <a:r>
              <a:rPr lang="fr-FR" altLang="fr-FR" dirty="0">
                <a:solidFill>
                  <a:schemeClr val="bg1"/>
                </a:solidFill>
                <a:latin typeface="Calibri" panose="020F0502020204030204" pitchFamily="34" charset="0"/>
                <a:cs typeface="Roboto" pitchFamily="2" charset="0"/>
              </a:rPr>
              <a:t>en début d’année pour connaître les acquis et les besoins en </a:t>
            </a:r>
            <a:r>
              <a:rPr lang="fr-FR" altLang="fr-FR" b="1" dirty="0">
                <a:solidFill>
                  <a:schemeClr val="bg1"/>
                </a:solidFill>
                <a:latin typeface="Calibri" panose="020F0502020204030204" pitchFamily="34" charset="0"/>
                <a:cs typeface="Roboto" pitchFamily="2" charset="0"/>
              </a:rPr>
              <a:t>français </a:t>
            </a:r>
            <a:r>
              <a:rPr lang="fr-FR" altLang="fr-FR" dirty="0">
                <a:solidFill>
                  <a:schemeClr val="bg1"/>
                </a:solidFill>
                <a:latin typeface="Calibri" panose="020F0502020204030204" pitchFamily="34" charset="0"/>
                <a:cs typeface="Roboto" pitchFamily="2" charset="0"/>
              </a:rPr>
              <a:t> (CO, CE et compréhension </a:t>
            </a:r>
            <a:br>
              <a:rPr lang="fr-FR" altLang="fr-FR" dirty="0">
                <a:solidFill>
                  <a:schemeClr val="bg1"/>
                </a:solidFill>
                <a:latin typeface="Calibri" panose="020F0502020204030204" pitchFamily="34" charset="0"/>
                <a:cs typeface="Roboto" pitchFamily="2" charset="0"/>
              </a:rPr>
            </a:br>
            <a:r>
              <a:rPr lang="fr-FR" altLang="fr-FR" dirty="0">
                <a:solidFill>
                  <a:schemeClr val="bg1"/>
                </a:solidFill>
                <a:latin typeface="Calibri" panose="020F0502020204030204" pitchFamily="34" charset="0"/>
                <a:cs typeface="Roboto" pitchFamily="2" charset="0"/>
              </a:rPr>
              <a:t>du fonctionnement de la langue) </a:t>
            </a:r>
            <a:br>
              <a:rPr lang="fr-FR" altLang="fr-FR" dirty="0">
                <a:solidFill>
                  <a:schemeClr val="bg1"/>
                </a:solidFill>
                <a:latin typeface="Calibri" panose="020F0502020204030204" pitchFamily="34" charset="0"/>
                <a:cs typeface="Roboto" pitchFamily="2" charset="0"/>
              </a:rPr>
            </a:br>
            <a:r>
              <a:rPr lang="fr-FR" altLang="fr-FR" dirty="0">
                <a:solidFill>
                  <a:schemeClr val="bg1"/>
                </a:solidFill>
                <a:latin typeface="Calibri" panose="020F0502020204030204" pitchFamily="34" charset="0"/>
                <a:cs typeface="Roboto" pitchFamily="2" charset="0"/>
              </a:rPr>
              <a:t>et en </a:t>
            </a:r>
            <a:r>
              <a:rPr lang="fr-FR" altLang="fr-FR" b="1" dirty="0">
                <a:solidFill>
                  <a:schemeClr val="bg1"/>
                </a:solidFill>
                <a:latin typeface="Calibri" panose="020F0502020204030204" pitchFamily="34" charset="0"/>
                <a:cs typeface="Roboto" pitchFamily="2" charset="0"/>
              </a:rPr>
              <a:t>mathématiques</a:t>
            </a:r>
            <a:r>
              <a:rPr lang="fr-FR" altLang="fr-FR" dirty="0">
                <a:solidFill>
                  <a:schemeClr val="bg1"/>
                </a:solidFill>
                <a:latin typeface="Calibri" panose="020F0502020204030204" pitchFamily="34" charset="0"/>
                <a:cs typeface="Roboto" pitchFamily="2" charset="0"/>
              </a:rPr>
              <a:t> (o</a:t>
            </a:r>
            <a:r>
              <a:rPr lang="fr-FR" altLang="fr-FR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rganisation et gestion de données, nombres </a:t>
            </a:r>
            <a:br>
              <a:rPr lang="fr-FR" altLang="fr-FR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</a:br>
            <a:r>
              <a:rPr lang="fr-FR" altLang="fr-FR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et calcul, géométrie avec exercices autour de la géométrie de raisonnement, calcul littéral avec exercices autour des expressions algébriques</a:t>
            </a:r>
            <a:endParaRPr lang="fr-FR" altLang="fr-FR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eaLnBrk="1" hangingPunct="1">
              <a:buFont typeface="Wingdings" panose="05000000000000000000" pitchFamily="2" charset="2"/>
              <a:buChar char="§"/>
            </a:pPr>
            <a:r>
              <a:rPr lang="fr-FR" altLang="fr-FR" dirty="0">
                <a:solidFill>
                  <a:schemeClr val="bg1"/>
                </a:solidFill>
                <a:latin typeface="Calibri" panose="020F0502020204030204" pitchFamily="34" charset="0"/>
                <a:cs typeface="Roboto" pitchFamily="2" charset="0"/>
              </a:rPr>
              <a:t>Un </a:t>
            </a:r>
            <a:r>
              <a:rPr lang="fr-FR" altLang="fr-FR" b="1" dirty="0">
                <a:solidFill>
                  <a:schemeClr val="bg1"/>
                </a:solidFill>
                <a:latin typeface="Calibri" panose="020F0502020204030204" pitchFamily="34" charset="0"/>
                <a:cs typeface="Roboto" pitchFamily="2" charset="0"/>
              </a:rPr>
              <a:t>accompagnement personnalisé en fonction des besoins de l’élève</a:t>
            </a:r>
          </a:p>
          <a:p>
            <a:pPr marL="285750" indent="-285750" eaLnBrk="1" hangingPunct="1">
              <a:buFont typeface="Wingdings" panose="05000000000000000000" pitchFamily="2" charset="2"/>
              <a:buChar char="§"/>
            </a:pPr>
            <a:r>
              <a:rPr lang="fr-FR" altLang="fr-FR" dirty="0">
                <a:solidFill>
                  <a:schemeClr val="bg1"/>
                </a:solidFill>
                <a:latin typeface="Calibri" panose="020F0502020204030204" pitchFamily="34" charset="0"/>
                <a:cs typeface="Roboto" pitchFamily="2" charset="0"/>
              </a:rPr>
              <a:t>Du temps consacré </a:t>
            </a:r>
            <a:r>
              <a:rPr lang="fr-FR" altLang="fr-FR" dirty="0">
                <a:solidFill>
                  <a:schemeClr val="bg1"/>
                </a:solidFill>
                <a:latin typeface="Calibri" panose="020F0502020204030204" pitchFamily="34" charset="0"/>
                <a:ea typeface="Roboto" pitchFamily="2" charset="0"/>
              </a:rPr>
              <a:t>à</a:t>
            </a:r>
            <a:r>
              <a:rPr lang="fr-FR" altLang="fr-FR" dirty="0">
                <a:solidFill>
                  <a:schemeClr val="bg1"/>
                </a:solidFill>
                <a:latin typeface="Calibri" panose="020F0502020204030204" pitchFamily="34" charset="0"/>
                <a:cs typeface="Roboto" pitchFamily="2" charset="0"/>
              </a:rPr>
              <a:t> </a:t>
            </a:r>
            <a:r>
              <a:rPr lang="fr-FR" altLang="fr-FR" b="1" dirty="0">
                <a:solidFill>
                  <a:schemeClr val="bg1"/>
                </a:solidFill>
                <a:latin typeface="Calibri" panose="020F0502020204030204" pitchFamily="34" charset="0"/>
                <a:cs typeface="Roboto" pitchFamily="2" charset="0"/>
              </a:rPr>
              <a:t>l’orientation</a:t>
            </a:r>
            <a:endParaRPr lang="fr-FR" altLang="fr-FR" b="1" dirty="0">
              <a:solidFill>
                <a:schemeClr val="bg1"/>
              </a:solidFill>
              <a:latin typeface="Calibri" panose="020F0502020204030204" pitchFamily="34" charset="0"/>
              <a:ea typeface="Roboto" pitchFamily="2" charset="0"/>
            </a:endParaRPr>
          </a:p>
        </p:txBody>
      </p:sp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222250" y="2146300"/>
          <a:ext cx="7078663" cy="3898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296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90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1643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Français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Histoire – géographie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LV1 et LV2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b="1" i="1" dirty="0">
                          <a:solidFill>
                            <a:schemeClr val="tx1"/>
                          </a:solidFill>
                        </a:rPr>
                        <a:t>Sciences économiques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Mathématiques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Physique-chimie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Sciences de la vie et de la terre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Éducation physique et sportive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Enseignement moral et civique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b="1" i="1" dirty="0">
                          <a:solidFill>
                            <a:schemeClr val="tx1"/>
                          </a:solidFill>
                        </a:rPr>
                        <a:t>Sciences numériques et technologie</a:t>
                      </a:r>
                      <a:endParaRPr lang="fr-FR" sz="1800" b="1" i="1" u="sng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1445" marR="91445" marT="45669" marB="45669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  4 h</a:t>
                      </a:r>
                    </a:p>
                    <a:p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  3 h</a:t>
                      </a:r>
                    </a:p>
                    <a:p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  5 h 30</a:t>
                      </a:r>
                    </a:p>
                    <a:p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  1 h 30</a:t>
                      </a:r>
                    </a:p>
                    <a:p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  4 h</a:t>
                      </a:r>
                    </a:p>
                    <a:p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  3 h</a:t>
                      </a:r>
                    </a:p>
                    <a:p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  1 h 30</a:t>
                      </a:r>
                    </a:p>
                    <a:p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  2 h</a:t>
                      </a:r>
                    </a:p>
                    <a:p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18 h/an</a:t>
                      </a:r>
                    </a:p>
                    <a:p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  1 h 30</a:t>
                      </a:r>
                    </a:p>
                  </a:txBody>
                  <a:tcPr marL="91445" marR="91445" marT="45669" marB="45669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2469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b="1" dirty="0"/>
                        <a:t>Accompagnement personnalisé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b="1" dirty="0"/>
                        <a:t>Accompagnement au choix d’orientation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b="1" dirty="0"/>
                        <a:t>Heures de vie de classe</a:t>
                      </a:r>
                    </a:p>
                  </a:txBody>
                  <a:tcPr marL="91445" marR="91445" marT="45669" marB="45669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800" b="1" dirty="0"/>
                    </a:p>
                    <a:p>
                      <a:r>
                        <a:rPr lang="fr-FR" sz="1800" b="1" dirty="0"/>
                        <a:t> 54 h/an</a:t>
                      </a:r>
                    </a:p>
                  </a:txBody>
                  <a:tcPr marL="91445" marR="91445" marT="45669" marB="45669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5615" name="ZoneTexte 10"/>
          <p:cNvSpPr txBox="1"/>
          <p:nvPr/>
        </p:nvSpPr>
        <p:spPr>
          <a:xfrm>
            <a:off x="777875" y="587375"/>
            <a:ext cx="10637838" cy="8921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fr-FR" altLang="fr-FR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LA SECONDE GÉNÉRALE ET TECHNOLOGIQUE</a:t>
            </a:r>
          </a:p>
          <a:p>
            <a:pPr algn="ctr" eaLnBrk="1" hangingPunct="1"/>
            <a:r>
              <a:rPr lang="fr-FR" altLang="fr-FR" sz="2000" dirty="0">
                <a:solidFill>
                  <a:srgbClr val="FF0000"/>
                </a:solidFill>
                <a:latin typeface="Calibri" panose="020F0502020204030204" pitchFamily="34" charset="0"/>
              </a:rPr>
              <a:t>Sauf 2</a:t>
            </a:r>
            <a:r>
              <a:rPr lang="fr-FR" altLang="fr-FR" sz="2000" baseline="30000" dirty="0">
                <a:solidFill>
                  <a:srgbClr val="FF0000"/>
                </a:solidFill>
                <a:latin typeface="Calibri" panose="020F0502020204030204" pitchFamily="34" charset="0"/>
              </a:rPr>
              <a:t>de</a:t>
            </a:r>
            <a:r>
              <a:rPr lang="fr-FR" altLang="fr-FR" sz="2000" dirty="0">
                <a:solidFill>
                  <a:srgbClr val="FF0000"/>
                </a:solidFill>
                <a:latin typeface="Calibri" panose="020F0502020204030204" pitchFamily="34" charset="0"/>
              </a:rPr>
              <a:t> « sciences et technologies de l’hôtellerie »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8069263" y="11113"/>
            <a:ext cx="4122738" cy="3683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none">
            <a:spAutoFit/>
          </a:bodyPr>
          <a:lstStyle/>
          <a:p>
            <a:pPr marR="0" defTabSz="457200">
              <a:buClrTx/>
              <a:buSzTx/>
              <a:buFontTx/>
              <a:buNone/>
              <a:defRPr/>
            </a:pPr>
            <a:r>
              <a:rPr kumimoji="0" lang="fr-FR" b="1" kern="1200" cap="none" spc="0" normalizeH="0" baseline="0" noProof="0" dirty="0">
                <a:solidFill>
                  <a:schemeClr val="bg1"/>
                </a:solidFill>
                <a:latin typeface="Arial Black" panose="020B0A04020102020204" pitchFamily="34" charset="0"/>
                <a:ea typeface="+mn-ea"/>
                <a:cs typeface="+mn-cs"/>
              </a:rPr>
              <a:t>Voie générale et technologique</a:t>
            </a:r>
          </a:p>
        </p:txBody>
      </p:sp>
      <p:sp>
        <p:nvSpPr>
          <p:cNvPr id="25617" name="Rectangle 2"/>
          <p:cNvSpPr/>
          <p:nvPr/>
        </p:nvSpPr>
        <p:spPr>
          <a:xfrm>
            <a:off x="147638" y="1687513"/>
            <a:ext cx="3976687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fr-FR" altLang="fr-FR" sz="2400" b="1" u="sng" dirty="0">
                <a:solidFill>
                  <a:srgbClr val="FF0000"/>
                </a:solidFill>
                <a:latin typeface="Calibri" panose="020F0502020204030204" pitchFamily="34" charset="0"/>
              </a:rPr>
              <a:t>ENSEIGNEMENTS COMMUNS </a:t>
            </a:r>
            <a:endParaRPr lang="fr-FR" altLang="fr-FR" sz="24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5618" name="Espace réservé du numéro de diapositive 3"/>
          <p:cNvSpPr txBox="1">
            <a:spLocks noGrp="1"/>
          </p:cNvSpPr>
          <p:nvPr>
            <p:ph type="sldNum" sz="quarter" idx="4"/>
          </p:nvPr>
        </p:nvSpPr>
        <p:spPr>
          <a:noFill/>
          <a:ln>
            <a:noFill/>
          </a:ln>
        </p:spPr>
        <p:txBody>
          <a:bodyPr anchor="ctr" anchorCtr="0"/>
          <a:lstStyle>
            <a:lvl1pPr marL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lvl="1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fr-FR" alt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fld>
            <a:endParaRPr lang="fr-FR" altLang="fr-FR" sz="1000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3859213" y="447675"/>
          <a:ext cx="8242300" cy="66516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06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19348">
                <a:tc>
                  <a:txBody>
                    <a:bodyPr/>
                    <a:lstStyle/>
                    <a:p>
                      <a:r>
                        <a:rPr lang="fr-FR" sz="1800" b="1" u="sng" kern="1200" cap="all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 choix 1 enseignement général </a:t>
                      </a:r>
                      <a:r>
                        <a:rPr lang="fr-FR" sz="1800" b="1" kern="1200" cap="all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Langues et cultures de l’Antiquité : latin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Langues et cultures de l’Antiquité : grec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b="1" kern="1200" dirty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Langue vivante 3 </a:t>
                      </a:r>
                      <a:r>
                        <a:rPr lang="fr-FR" sz="1800" b="0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(étrangère</a:t>
                      </a:r>
                      <a:r>
                        <a:rPr lang="fr-FR" sz="1800" b="0" kern="1200" baseline="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ou régionale) : Occitan</a:t>
                      </a:r>
                      <a:endParaRPr lang="fr-FR" sz="1800" b="0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Arts : au choix parmi arts plastiques ou cinéma-audiovisuel ou danse ou histoire des arts ou musique ou théâtre </a:t>
                      </a:r>
                      <a:endParaRPr lang="fr-FR" sz="18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Éducation </a:t>
                      </a:r>
                      <a:r>
                        <a:rPr lang="fr-FR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physique et sportive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Arts du cirque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Écologie-agronomie-territoires-développement durable</a:t>
                      </a:r>
                      <a:r>
                        <a:rPr lang="fr-FR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1448" marR="91448" marT="45724" marB="45724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  <a:p>
                      <a:r>
                        <a:rPr lang="fr-FR" sz="1800" b="0" dirty="0">
                          <a:solidFill>
                            <a:schemeClr val="tx1"/>
                          </a:solidFill>
                        </a:rPr>
                        <a:t>  3 h</a:t>
                      </a:r>
                    </a:p>
                    <a:p>
                      <a:r>
                        <a:rPr lang="fr-FR" sz="1800" b="0" dirty="0">
                          <a:solidFill>
                            <a:schemeClr val="tx1"/>
                          </a:solidFill>
                        </a:rPr>
                        <a:t>  3 h</a:t>
                      </a:r>
                    </a:p>
                    <a:p>
                      <a:r>
                        <a:rPr lang="fr-FR" sz="1800" b="0" dirty="0">
                          <a:solidFill>
                            <a:schemeClr val="tx1"/>
                          </a:solidFill>
                        </a:rPr>
                        <a:t>  3 h</a:t>
                      </a:r>
                    </a:p>
                    <a:p>
                      <a:r>
                        <a:rPr lang="fr-FR" sz="1800" b="0" dirty="0">
                          <a:solidFill>
                            <a:schemeClr val="tx1"/>
                          </a:solidFill>
                        </a:rPr>
                        <a:t>  3 h</a:t>
                      </a:r>
                    </a:p>
                    <a:p>
                      <a:endParaRPr lang="fr-FR" sz="18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r-FR" sz="1800" b="0" dirty="0">
                          <a:solidFill>
                            <a:schemeClr val="tx1"/>
                          </a:solidFill>
                        </a:rPr>
                        <a:t>  3 h</a:t>
                      </a:r>
                    </a:p>
                    <a:p>
                      <a:r>
                        <a:rPr lang="fr-FR" sz="1800" b="0" dirty="0">
                          <a:solidFill>
                            <a:schemeClr val="tx1"/>
                          </a:solidFill>
                        </a:rPr>
                        <a:t>  6 h</a:t>
                      </a:r>
                    </a:p>
                    <a:p>
                      <a:r>
                        <a:rPr lang="fr-FR" sz="1800" b="0" dirty="0">
                          <a:solidFill>
                            <a:schemeClr val="tx1"/>
                          </a:solidFill>
                        </a:rPr>
                        <a:t>  3 h</a:t>
                      </a:r>
                    </a:p>
                  </a:txBody>
                  <a:tcPr marL="91448" marR="91448" marT="45724" marB="45724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32277">
                <a:tc>
                  <a:txBody>
                    <a:bodyPr/>
                    <a:lstStyle/>
                    <a:p>
                      <a:r>
                        <a:rPr lang="fr-FR" sz="1800" b="1" u="sng" dirty="0"/>
                        <a:t>AU CHOIX 1 ENSEIGNEMENT TECHNOLOGIQUE </a:t>
                      </a:r>
                      <a:r>
                        <a:rPr lang="fr-FR" sz="1800" dirty="0"/>
                        <a:t>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Management et gestion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b="1" kern="1200" dirty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Santé et social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b="1" kern="1200" dirty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Biotechnologies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Sciences et laboratoire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Sciences de l’ingénieur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Création et innovation technologiques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Création et culture – 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design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Culture et pratique de la danse de la musique ou du théâtre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Atelier artistique    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Hippologie </a:t>
                      </a:r>
                      <a:r>
                        <a:rPr lang="fr-FR" sz="18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 </a:t>
                      </a:r>
                      <a:r>
                        <a:rPr lang="fr-FR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équitation/autres </a:t>
                      </a:r>
                      <a:r>
                        <a:rPr lang="fr-FR" sz="18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pratiques sportives </a:t>
                      </a:r>
                      <a:r>
                        <a:rPr lang="fr-FR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fr-FR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L.Agri</a:t>
                      </a:r>
                      <a:r>
                        <a:rPr lang="fr-FR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Pratiques </a:t>
                      </a:r>
                      <a:r>
                        <a:rPr lang="fr-FR" sz="18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sociales et culturelles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Pratiques </a:t>
                      </a:r>
                      <a:r>
                        <a:rPr lang="fr-FR" sz="18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professionnelles </a:t>
                      </a:r>
                    </a:p>
                  </a:txBody>
                  <a:tcPr marL="91448" marR="91448" marT="45724" marB="45724"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  <a:p>
                      <a:r>
                        <a:rPr lang="fr-FR" sz="1800" dirty="0"/>
                        <a:t>  1 h 30</a:t>
                      </a:r>
                    </a:p>
                    <a:p>
                      <a:r>
                        <a:rPr lang="fr-FR" sz="1800" dirty="0"/>
                        <a:t>  1 h 30</a:t>
                      </a:r>
                    </a:p>
                    <a:p>
                      <a:r>
                        <a:rPr lang="fr-FR" sz="1800" dirty="0"/>
                        <a:t>  1 h 30</a:t>
                      </a:r>
                    </a:p>
                    <a:p>
                      <a:r>
                        <a:rPr lang="fr-FR" sz="1800" dirty="0"/>
                        <a:t>  1 h 30</a:t>
                      </a:r>
                    </a:p>
                    <a:p>
                      <a:r>
                        <a:rPr lang="fr-FR" sz="1800" dirty="0"/>
                        <a:t>  1 h 30</a:t>
                      </a:r>
                    </a:p>
                    <a:p>
                      <a:r>
                        <a:rPr lang="fr-FR" sz="1800" dirty="0"/>
                        <a:t>  1 h 30</a:t>
                      </a:r>
                    </a:p>
                    <a:p>
                      <a:r>
                        <a:rPr lang="fr-FR" sz="1800" dirty="0"/>
                        <a:t>  6 </a:t>
                      </a:r>
                      <a:r>
                        <a:rPr lang="fr-FR" sz="1800" dirty="0" smtClean="0"/>
                        <a:t>h</a:t>
                      </a:r>
                    </a:p>
                    <a:p>
                      <a:r>
                        <a:rPr lang="fr-FR" sz="1800" dirty="0" smtClean="0"/>
                        <a:t>  6h</a:t>
                      </a:r>
                    </a:p>
                    <a:p>
                      <a:r>
                        <a:rPr lang="fr-FR" sz="1800" dirty="0" smtClean="0"/>
                        <a:t> 72h annuelles</a:t>
                      </a:r>
                      <a:endParaRPr lang="fr-FR" sz="1800" dirty="0"/>
                    </a:p>
                    <a:p>
                      <a:r>
                        <a:rPr lang="fr-FR" sz="1800" dirty="0"/>
                        <a:t>  </a:t>
                      </a:r>
                      <a:r>
                        <a:rPr lang="fr-FR" sz="1800" i="1" dirty="0"/>
                        <a:t>3 h</a:t>
                      </a:r>
                    </a:p>
                    <a:p>
                      <a:r>
                        <a:rPr lang="fr-FR" sz="1800" i="1" dirty="0"/>
                        <a:t>  3 h</a:t>
                      </a:r>
                    </a:p>
                    <a:p>
                      <a:r>
                        <a:rPr lang="fr-FR" sz="1800" i="1" dirty="0"/>
                        <a:t>  3 h</a:t>
                      </a:r>
                    </a:p>
                    <a:p>
                      <a:endParaRPr lang="fr-FR" sz="1800" dirty="0"/>
                    </a:p>
                  </a:txBody>
                  <a:tcPr marL="91448" marR="91448" marT="45724" marB="4572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Bulle narrative : rectangle à coins arrondis 4"/>
          <p:cNvSpPr/>
          <p:nvPr/>
        </p:nvSpPr>
        <p:spPr>
          <a:xfrm>
            <a:off x="107950" y="2532063"/>
            <a:ext cx="2876550" cy="3235325"/>
          </a:xfrm>
          <a:prstGeom prst="wedgeRoundRectCallout">
            <a:avLst>
              <a:gd name="adj1" fmla="val 71561"/>
              <a:gd name="adj2" fmla="val -22614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Possibilité de choisir,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 maximum,</a:t>
            </a:r>
            <a:b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enseignements optionnels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(1 en enseignement général et 1 en technologique)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enseignements LCA latin et grec peuvent être choisis en plus</a:t>
            </a:r>
          </a:p>
        </p:txBody>
      </p:sp>
      <p:sp>
        <p:nvSpPr>
          <p:cNvPr id="27662" name="ZoneTexte 6"/>
          <p:cNvSpPr txBox="1"/>
          <p:nvPr/>
        </p:nvSpPr>
        <p:spPr>
          <a:xfrm>
            <a:off x="2720340" y="50800"/>
            <a:ext cx="7268210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fr-FR" altLang="fr-FR" sz="2400" b="1" i="1" u="sng" dirty="0" smtClean="0">
                <a:solidFill>
                  <a:srgbClr val="FF0000"/>
                </a:solidFill>
                <a:latin typeface="Calibri" panose="020F0502020204030204" pitchFamily="34" charset="0"/>
              </a:rPr>
              <a:t>+/- </a:t>
            </a:r>
            <a:r>
              <a:rPr lang="fr-FR" altLang="fr-FR" sz="2400" b="1" i="1" u="sng" dirty="0">
                <a:solidFill>
                  <a:srgbClr val="FF0000"/>
                </a:solidFill>
                <a:latin typeface="Calibri" panose="020F0502020204030204" pitchFamily="34" charset="0"/>
              </a:rPr>
              <a:t>ENSEIGNEMENT(S) OPTIONNEL(S</a:t>
            </a:r>
            <a:r>
              <a:rPr lang="fr-FR" altLang="fr-FR" sz="2400" b="1" i="1" u="sng" dirty="0" smtClean="0">
                <a:solidFill>
                  <a:srgbClr val="FF0000"/>
                </a:solidFill>
                <a:latin typeface="Calibri" panose="020F0502020204030204" pitchFamily="34" charset="0"/>
              </a:rPr>
              <a:t>) :</a:t>
            </a:r>
            <a:endParaRPr lang="fr-FR" altLang="fr-FR" sz="2400" b="1" i="1" u="sng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7663" name="Espace réservé du numéro de diapositive 2"/>
          <p:cNvSpPr txBox="1">
            <a:spLocks noGrp="1"/>
          </p:cNvSpPr>
          <p:nvPr>
            <p:ph type="sldNum" sz="quarter" idx="4"/>
          </p:nvPr>
        </p:nvSpPr>
        <p:spPr>
          <a:noFill/>
          <a:ln>
            <a:noFill/>
          </a:ln>
        </p:spPr>
        <p:txBody>
          <a:bodyPr anchor="ctr" anchorCtr="0"/>
          <a:lstStyle>
            <a:lvl1pPr marL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lvl="1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fr-FR" alt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fld>
            <a:endParaRPr lang="fr-FR" altLang="fr-FR" sz="1000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92075" y="50800"/>
            <a:ext cx="2533650" cy="646113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>
            <a:spAutoFit/>
          </a:bodyPr>
          <a:lstStyle/>
          <a:p>
            <a:pPr marR="0" defTabSz="457200">
              <a:buClrTx/>
              <a:buSzTx/>
              <a:buFontTx/>
              <a:buNone/>
              <a:defRPr/>
            </a:pPr>
            <a:r>
              <a:rPr kumimoji="0" lang="fr-FR" b="1" kern="1200" cap="none" spc="0" normalizeH="0" baseline="0" noProof="0" dirty="0">
                <a:solidFill>
                  <a:schemeClr val="bg1"/>
                </a:solidFill>
                <a:latin typeface="Arial Black" panose="020B0A04020102020204" pitchFamily="34" charset="0"/>
                <a:ea typeface="+mn-ea"/>
                <a:cs typeface="+mn-cs"/>
              </a:rPr>
              <a:t>Voie générale et technologique</a:t>
            </a:r>
          </a:p>
        </p:txBody>
      </p:sp>
      <p:sp>
        <p:nvSpPr>
          <p:cNvPr id="27665" name="ZoneTexte 1"/>
          <p:cNvSpPr txBox="1"/>
          <p:nvPr/>
        </p:nvSpPr>
        <p:spPr>
          <a:xfrm>
            <a:off x="220663" y="987425"/>
            <a:ext cx="3279775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fr-FR" altLang="fr-FR" b="1" dirty="0">
                <a:solidFill>
                  <a:srgbClr val="FF0000"/>
                </a:solidFill>
                <a:latin typeface="Calibri" panose="020F0502020204030204" pitchFamily="34" charset="0"/>
              </a:rPr>
              <a:t>Section européenne Espagnol – </a:t>
            </a:r>
            <a:r>
              <a:rPr lang="fr-FR" altLang="fr-FR" b="1" dirty="0">
                <a:solidFill>
                  <a:srgbClr val="FFFF00"/>
                </a:solidFill>
                <a:latin typeface="Calibri" panose="020F0502020204030204" pitchFamily="34" charset="0"/>
              </a:rPr>
              <a:t>Histoire – Géographie au lycée </a:t>
            </a:r>
            <a:r>
              <a:rPr lang="fr-FR" altLang="fr-FR" b="1" dirty="0">
                <a:solidFill>
                  <a:srgbClr val="FF0000"/>
                </a:solidFill>
                <a:latin typeface="Calibri" panose="020F0502020204030204" pitchFamily="34" charset="0"/>
              </a:rPr>
              <a:t>du Couserans ! </a:t>
            </a:r>
          </a:p>
        </p:txBody>
      </p:sp>
      <p:pic>
        <p:nvPicPr>
          <p:cNvPr id="27666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2575"/>
            <a:ext cx="1076325" cy="717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6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8263" y="1619250"/>
            <a:ext cx="1071562" cy="714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63550" y="361950"/>
            <a:ext cx="11436350" cy="560070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altLang="fr-FR" sz="2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ET </a:t>
            </a:r>
            <a:r>
              <a:rPr kumimoji="0" lang="fr-FR" altLang="fr-FR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EN FIN DE SECONDE GÉNÉRALE ET TECHNOLOGIQUE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altLang="fr-FR" sz="2400" b="0" i="0" u="none" strike="noStrike" kern="1200" cap="none" spc="0" normalizeH="0" baseline="0" noProof="0" dirty="0">
              <a:ln>
                <a:noFill/>
              </a:ln>
              <a:solidFill>
                <a:srgbClr val="20386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alt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Procédure </a:t>
            </a:r>
            <a:r>
              <a:rPr kumimoji="0" lang="fr-FR" alt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 vœux des élèves et de leur famille, propositions du conseil de classe aux 2</a:t>
            </a:r>
            <a:r>
              <a:rPr kumimoji="0" lang="fr-FR" altLang="fr-FR" sz="2000" b="0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</a:t>
            </a:r>
            <a:r>
              <a:rPr kumimoji="0" lang="fr-FR" alt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br>
              <a:rPr kumimoji="0" lang="fr-FR" alt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fr-FR" alt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et 3</a:t>
            </a:r>
            <a:r>
              <a:rPr kumimoji="0" lang="fr-FR" altLang="fr-FR" sz="2000" b="0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</a:t>
            </a:r>
            <a:r>
              <a:rPr kumimoji="0" lang="fr-FR" alt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trimestres et décision d’orientation par le chef d’établissement, avec possibilité d’appel en cas </a:t>
            </a:r>
            <a:br>
              <a:rPr kumimoji="0" lang="fr-FR" alt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fr-FR" alt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de désaccord.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alt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Le site 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EDUCONNECT </a:t>
            </a:r>
            <a:r>
              <a:rPr kumimoji="0" lang="fr-FR" alt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constitue </a:t>
            </a:r>
            <a:r>
              <a:rPr kumimoji="0" lang="fr-FR" alt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le support des échanges </a:t>
            </a:r>
            <a:r>
              <a:rPr kumimoji="0" lang="fr-FR" alt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aux 2</a:t>
            </a:r>
            <a:r>
              <a:rPr kumimoji="0" lang="fr-FR" altLang="fr-FR" sz="2000" b="0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</a:t>
            </a:r>
            <a:r>
              <a:rPr kumimoji="0" lang="fr-FR" alt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et 3</a:t>
            </a:r>
            <a:r>
              <a:rPr kumimoji="0" lang="fr-FR" altLang="fr-FR" sz="2000" b="0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 </a:t>
            </a:r>
            <a:r>
              <a:rPr kumimoji="0" lang="fr-FR" alt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trimestres </a:t>
            </a:r>
            <a:br>
              <a:rPr kumimoji="0" lang="fr-FR" alt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fr-FR" alt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entre l’établissement et les élèves et leur famille.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alt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alt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La </a:t>
            </a:r>
            <a:r>
              <a:rPr kumimoji="0" lang="fr-FR" alt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décision d’orientation</a:t>
            </a:r>
            <a:r>
              <a:rPr kumimoji="0" lang="fr-FR" alt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porte sur 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fr-FR" alt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FR" alt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La voie générale</a:t>
            </a:r>
            <a:r>
              <a:rPr kumimoji="0" lang="fr-FR" alt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le choix des</a:t>
            </a:r>
            <a:r>
              <a:rPr kumimoji="0" lang="fr-FR" altLang="fr-FR" sz="20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spécialités </a:t>
            </a:r>
            <a:r>
              <a:rPr kumimoji="0" lang="fr-FR" alt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(4 au 2</a:t>
            </a:r>
            <a:r>
              <a:rPr kumimoji="0" lang="fr-FR" altLang="fr-FR" sz="20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</a:t>
            </a:r>
            <a:r>
              <a:rPr kumimoji="0" lang="fr-FR" alt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trimestre, voire 5 si l’une des spécialités n’existe pas </a:t>
            </a:r>
            <a:br>
              <a:rPr kumimoji="0" lang="fr-FR" alt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fr-FR" alt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 dans l’établissement, puis 3 au 3</a:t>
            </a:r>
            <a:r>
              <a:rPr kumimoji="0" lang="fr-FR" altLang="fr-FR" sz="20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</a:t>
            </a:r>
            <a:r>
              <a:rPr kumimoji="0" lang="fr-FR" alt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trimestre) est du ressort des élèves et de leur famille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fr-FR" altLang="fr-FR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fr-FR" alt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Une des 8 séries de la voie technologique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fr-FR" altLang="fr-FR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defRPr/>
            </a:pPr>
            <a:r>
              <a:rPr kumimoji="0" lang="fr-FR" alt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La voie professionnelle </a:t>
            </a:r>
            <a:r>
              <a:rPr kumimoji="0" lang="fr-FR" alt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peut être </a:t>
            </a:r>
            <a:r>
              <a:rPr kumimoji="0" lang="fr-FR" alt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conseillée mais n’est pas une décision d’orientation</a:t>
            </a:r>
            <a:r>
              <a:rPr kumimoji="0" lang="fr-FR" alt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 Elle relève des élèves et de leur famille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altLang="fr-FR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endParaRPr kumimoji="0" lang="fr-FR" altLang="fr-FR" sz="2000" i="0" u="none" strike="noStrike" kern="1200" cap="none" spc="0" normalizeH="0" baseline="0" noProof="0" dirty="0">
              <a:ln>
                <a:noFill/>
              </a:ln>
              <a:solidFill>
                <a:srgbClr val="20386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069263" y="11113"/>
            <a:ext cx="4122738" cy="3683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none">
            <a:spAutoFit/>
          </a:bodyPr>
          <a:lstStyle/>
          <a:p>
            <a:pPr marR="0" defTabSz="457200">
              <a:buClrTx/>
              <a:buSzTx/>
              <a:buFontTx/>
              <a:buNone/>
              <a:defRPr/>
            </a:pPr>
            <a:r>
              <a:rPr kumimoji="0" lang="fr-FR" b="1" kern="1200" cap="none" spc="0" normalizeH="0" baseline="0" noProof="0" dirty="0">
                <a:solidFill>
                  <a:schemeClr val="bg1"/>
                </a:solidFill>
                <a:latin typeface="Arial Black" panose="020B0A04020102020204" pitchFamily="34" charset="0"/>
                <a:ea typeface="+mn-ea"/>
                <a:cs typeface="+mn-cs"/>
              </a:rPr>
              <a:t>Voie générale et technologique</a:t>
            </a:r>
          </a:p>
        </p:txBody>
      </p:sp>
      <p:sp>
        <p:nvSpPr>
          <p:cNvPr id="28676" name="Espace réservé du numéro de diapositive 3"/>
          <p:cNvSpPr txBox="1">
            <a:spLocks noGrp="1"/>
          </p:cNvSpPr>
          <p:nvPr>
            <p:ph type="sldNum" sz="quarter" idx="4"/>
          </p:nvPr>
        </p:nvSpPr>
        <p:spPr>
          <a:noFill/>
          <a:ln>
            <a:noFill/>
          </a:ln>
        </p:spPr>
        <p:txBody>
          <a:bodyPr anchor="ctr" anchorCtr="0"/>
          <a:lstStyle>
            <a:lvl1pPr marL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lvl="1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fr-FR" alt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fld>
            <a:endParaRPr lang="fr-FR" altLang="fr-FR" sz="1000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0" y="604838"/>
          <a:ext cx="5991225" cy="6619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62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50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9862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sz="1600" b="1" u="sng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ENSEIGNEMENTS COMMUNS </a:t>
                      </a:r>
                      <a:r>
                        <a:rPr lang="fr-FR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Français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Histoire-géographie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LV1 et LV2 (enveloppe globalisée)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Éducation physique et sportive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Enseignement scientifique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Enseignement moral et civique</a:t>
                      </a:r>
                      <a:endParaRPr lang="fr-FR" sz="1600" b="0" dirty="0"/>
                    </a:p>
                  </a:txBody>
                  <a:tcPr marL="91439" marR="91439" marT="45710" marB="4571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b="0" dirty="0"/>
                    </a:p>
                    <a:p>
                      <a:r>
                        <a:rPr lang="fr-FR" sz="1600" b="0" dirty="0"/>
                        <a:t>  4 h</a:t>
                      </a:r>
                    </a:p>
                    <a:p>
                      <a:r>
                        <a:rPr lang="fr-FR" sz="1600" b="0" dirty="0"/>
                        <a:t>  3 h</a:t>
                      </a:r>
                    </a:p>
                    <a:p>
                      <a:r>
                        <a:rPr lang="fr-FR" sz="1600" b="0" dirty="0"/>
                        <a:t>  4 h 30</a:t>
                      </a:r>
                    </a:p>
                    <a:p>
                      <a:r>
                        <a:rPr lang="fr-FR" sz="1600" b="0" dirty="0"/>
                        <a:t>  2 h</a:t>
                      </a:r>
                    </a:p>
                    <a:p>
                      <a:r>
                        <a:rPr lang="fr-FR" sz="1600" b="0" dirty="0"/>
                        <a:t>  2 h</a:t>
                      </a:r>
                    </a:p>
                    <a:p>
                      <a:r>
                        <a:rPr lang="fr-FR" sz="1600" b="0" dirty="0"/>
                        <a:t>18 h/an</a:t>
                      </a:r>
                    </a:p>
                  </a:txBody>
                  <a:tcPr marL="91439" marR="91439" marT="45710" marB="4571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27439">
                <a:tc>
                  <a:txBody>
                    <a:bodyPr/>
                    <a:lstStyle/>
                    <a:p>
                      <a:r>
                        <a:rPr lang="fr-FR" sz="2400" b="1" u="sng" dirty="0">
                          <a:solidFill>
                            <a:srgbClr val="FF0000"/>
                          </a:solidFill>
                        </a:rPr>
                        <a:t>3 </a:t>
                      </a:r>
                      <a:r>
                        <a:rPr lang="fr-FR" sz="1600" b="1" u="sng" dirty="0">
                          <a:solidFill>
                            <a:srgbClr val="FF0000"/>
                          </a:solidFill>
                        </a:rPr>
                        <a:t>ENSEIGNEMENTS DE SPÉCIALITÉ </a:t>
                      </a:r>
                      <a:r>
                        <a:rPr lang="fr-FR" sz="1600" b="1" dirty="0">
                          <a:solidFill>
                            <a:srgbClr val="FF0000"/>
                          </a:solidFill>
                        </a:rPr>
                        <a:t>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Biologie-écologie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Histoire-géographie, géopolitique et sciences politiques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Humanités, littérature et philosophie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Langues, littératures et cultures étrangères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Littérature et LCA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Mathématiques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Numérique et sciences informatiques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Physique-chimie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Sciences de la vie et de la Terre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Sciences de l’ingénieur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Sciences économiques et sociales</a:t>
                      </a:r>
                      <a:endParaRPr lang="fr-FR" sz="1600" b="1" dirty="0"/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  <a:p>
                      <a:r>
                        <a:rPr lang="fr-FR" sz="1600" dirty="0"/>
                        <a:t>  4 h</a:t>
                      </a:r>
                    </a:p>
                    <a:p>
                      <a:r>
                        <a:rPr lang="fr-FR" sz="1600" dirty="0"/>
                        <a:t>  4 h</a:t>
                      </a:r>
                    </a:p>
                    <a:p>
                      <a:r>
                        <a:rPr lang="fr-FR" sz="1600" dirty="0"/>
                        <a:t>  4 h</a:t>
                      </a:r>
                    </a:p>
                    <a:p>
                      <a:r>
                        <a:rPr lang="fr-FR" sz="1600" dirty="0"/>
                        <a:t>  4 h </a:t>
                      </a:r>
                    </a:p>
                    <a:p>
                      <a:r>
                        <a:rPr lang="fr-FR" sz="1600" dirty="0"/>
                        <a:t>  4 h</a:t>
                      </a:r>
                    </a:p>
                    <a:p>
                      <a:r>
                        <a:rPr lang="fr-FR" sz="1600" dirty="0"/>
                        <a:t>  4 h</a:t>
                      </a:r>
                    </a:p>
                    <a:p>
                      <a:r>
                        <a:rPr lang="fr-FR" sz="1600" dirty="0"/>
                        <a:t>  4 h</a:t>
                      </a:r>
                    </a:p>
                    <a:p>
                      <a:r>
                        <a:rPr lang="fr-FR" sz="1600" dirty="0"/>
                        <a:t>  4 h</a:t>
                      </a:r>
                    </a:p>
                    <a:p>
                      <a:r>
                        <a:rPr lang="fr-FR" sz="1600" dirty="0"/>
                        <a:t>  4 h</a:t>
                      </a:r>
                    </a:p>
                    <a:p>
                      <a:r>
                        <a:rPr lang="fr-FR" sz="1600" dirty="0"/>
                        <a:t>  4 h</a:t>
                      </a:r>
                    </a:p>
                    <a:p>
                      <a:r>
                        <a:rPr lang="fr-FR" sz="1600" dirty="0"/>
                        <a:t>  4 h</a:t>
                      </a:r>
                    </a:p>
                    <a:p>
                      <a:r>
                        <a:rPr lang="fr-FR" sz="1600" dirty="0"/>
                        <a:t>  4 h</a:t>
                      </a:r>
                    </a:p>
                  </a:txBody>
                  <a:tcPr marL="91439" marR="91439" marT="45710" marB="4571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3077">
                <a:tc>
                  <a:txBody>
                    <a:bodyPr/>
                    <a:lstStyle/>
                    <a:p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Accompagnement personnalisé</a:t>
                      </a:r>
                    </a:p>
                    <a:p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Accompagnement au choix de l’orientation </a:t>
                      </a:r>
                    </a:p>
                    <a:p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Heures de vie de classe</a:t>
                      </a:r>
                      <a:endParaRPr lang="fr-FR" sz="1600" dirty="0"/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  <a:p>
                      <a:r>
                        <a:rPr lang="fr-FR" sz="1600" dirty="0"/>
                        <a:t>54 h/an</a:t>
                      </a:r>
                    </a:p>
                  </a:txBody>
                  <a:tcPr marL="91439" marR="91439" marT="45710" marB="4571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739">
                <a:tc>
                  <a:txBody>
                    <a:bodyPr/>
                    <a:lstStyle/>
                    <a:p>
                      <a:r>
                        <a:rPr lang="fr-FR" sz="1600" i="1" dirty="0"/>
                        <a:t>+ éventuellement 1 enseignement optionnel</a:t>
                      </a: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r>
                        <a:rPr lang="fr-FR" sz="1600" i="1" dirty="0"/>
                        <a:t> 3 h</a:t>
                      </a:r>
                    </a:p>
                  </a:txBody>
                  <a:tcPr marL="91439" marR="91439" marT="45710" marB="4571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715" name="ZoneTexte 4"/>
          <p:cNvSpPr txBox="1"/>
          <p:nvPr/>
        </p:nvSpPr>
        <p:spPr>
          <a:xfrm>
            <a:off x="0" y="63500"/>
            <a:ext cx="7088188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fr-FR" altLang="fr-FR" sz="2400" b="1" dirty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HORAIRES DU CYCLE TERMINAL DE LA VOIE GENERALE</a:t>
            </a:r>
            <a:endParaRPr lang="fr-FR" altLang="fr-FR" sz="2400" b="1" dirty="0">
              <a:solidFill>
                <a:srgbClr val="FF0000"/>
              </a:solidFill>
              <a:latin typeface="Calibri" panose="020F0502020204030204" pitchFamily="34" charset="0"/>
              <a:ea typeface="Arial" panose="020B0604020202020204" pitchFamily="34" charset="0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6200775" y="604838"/>
          <a:ext cx="5991225" cy="6619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93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19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98620">
                <a:tc>
                  <a:txBody>
                    <a:bodyPr/>
                    <a:lstStyle/>
                    <a:p>
                      <a:r>
                        <a:rPr lang="fr-FR" sz="1600" u="sng" dirty="0">
                          <a:solidFill>
                            <a:srgbClr val="FF0000"/>
                          </a:solidFill>
                        </a:rPr>
                        <a:t>ENSEIGNEMENTS COMMUNS </a:t>
                      </a:r>
                      <a:r>
                        <a:rPr lang="fr-FR" sz="1600" dirty="0">
                          <a:solidFill>
                            <a:srgbClr val="FF0000"/>
                          </a:solidFill>
                        </a:rPr>
                        <a:t>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Philosophie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Histoire-géographie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LV1 et LV2 (enveloppe globalisée) 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Éducation physique et sportive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Enseignement scientifique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Enseignement moral et civique</a:t>
                      </a:r>
                      <a:endParaRPr lang="fr-FR" sz="1600" b="0" dirty="0"/>
                    </a:p>
                  </a:txBody>
                  <a:tcPr marL="91439" marR="91439" marT="45710" marB="4571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  <a:p>
                      <a:r>
                        <a:rPr lang="fr-FR" sz="1600" b="0" dirty="0"/>
                        <a:t>  4 h</a:t>
                      </a:r>
                    </a:p>
                    <a:p>
                      <a:r>
                        <a:rPr lang="fr-FR" sz="1600" b="0" dirty="0"/>
                        <a:t>  3 h</a:t>
                      </a:r>
                    </a:p>
                    <a:p>
                      <a:r>
                        <a:rPr lang="fr-FR" sz="1600" b="0" dirty="0"/>
                        <a:t>  4 h</a:t>
                      </a:r>
                    </a:p>
                    <a:p>
                      <a:r>
                        <a:rPr lang="fr-FR" sz="1600" b="0" dirty="0"/>
                        <a:t>  2 h</a:t>
                      </a:r>
                    </a:p>
                    <a:p>
                      <a:r>
                        <a:rPr lang="fr-FR" sz="1600" b="0" dirty="0"/>
                        <a:t>  2 h</a:t>
                      </a:r>
                    </a:p>
                    <a:p>
                      <a:r>
                        <a:rPr lang="fr-FR" sz="1600" b="0" dirty="0"/>
                        <a:t>18 h/an</a:t>
                      </a:r>
                    </a:p>
                  </a:txBody>
                  <a:tcPr marL="91439" marR="91439" marT="45710" marB="4571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27439">
                <a:tc>
                  <a:txBody>
                    <a:bodyPr/>
                    <a:lstStyle/>
                    <a:p>
                      <a:r>
                        <a:rPr lang="fr-FR" sz="2400" b="1" u="sng" dirty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fr-FR" sz="1600" b="1" u="sng" dirty="0">
                          <a:solidFill>
                            <a:srgbClr val="FF0000"/>
                          </a:solidFill>
                        </a:rPr>
                        <a:t> ENSEIGNEMENTS DE SPÉCIALITÉ</a:t>
                      </a:r>
                      <a:r>
                        <a:rPr lang="fr-FR" sz="1600" b="1" u="none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1400" dirty="0">
                          <a:solidFill>
                            <a:srgbClr val="FF0000"/>
                          </a:solidFill>
                        </a:rPr>
                        <a:t>parmi ceux choisis en 1</a:t>
                      </a:r>
                      <a:r>
                        <a:rPr lang="fr-FR" sz="1400" baseline="30000" dirty="0">
                          <a:solidFill>
                            <a:srgbClr val="FF0000"/>
                          </a:solidFill>
                        </a:rPr>
                        <a:t>re </a:t>
                      </a:r>
                      <a:r>
                        <a:rPr lang="fr-FR" sz="1400" dirty="0">
                          <a:solidFill>
                            <a:srgbClr val="FF0000"/>
                          </a:solidFill>
                        </a:rPr>
                        <a:t>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Biologie-écologie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Histoire-géographie, géopolitique et sciences politiques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Humanités, littérature et philosophie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Langues, littératures et cultures étrangères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Littérature et LCA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Mathématiques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Numérique et sciences informatiques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Physique-chimie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Sciences de la vie et de la Terre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Sciences de l’ingénieur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Sciences économiques et sociales</a:t>
                      </a:r>
                      <a:endParaRPr lang="fr-FR" sz="1600" b="1" dirty="0"/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  <a:p>
                      <a:r>
                        <a:rPr lang="fr-FR" sz="1600" dirty="0"/>
                        <a:t>  6 h</a:t>
                      </a:r>
                    </a:p>
                    <a:p>
                      <a:r>
                        <a:rPr lang="fr-FR" sz="1600" dirty="0"/>
                        <a:t>  6 h</a:t>
                      </a:r>
                    </a:p>
                    <a:p>
                      <a:r>
                        <a:rPr lang="fr-FR" sz="1600" dirty="0"/>
                        <a:t>  6 h</a:t>
                      </a:r>
                    </a:p>
                    <a:p>
                      <a:r>
                        <a:rPr lang="fr-FR" sz="1600" dirty="0"/>
                        <a:t>  6 h</a:t>
                      </a:r>
                    </a:p>
                    <a:p>
                      <a:r>
                        <a:rPr lang="fr-FR" sz="1600" dirty="0"/>
                        <a:t>  6 h </a:t>
                      </a:r>
                    </a:p>
                    <a:p>
                      <a:r>
                        <a:rPr lang="fr-FR" sz="1600" dirty="0"/>
                        <a:t>  6 h</a:t>
                      </a:r>
                    </a:p>
                    <a:p>
                      <a:r>
                        <a:rPr lang="fr-FR" sz="1600" dirty="0"/>
                        <a:t>  6 h</a:t>
                      </a:r>
                    </a:p>
                    <a:p>
                      <a:r>
                        <a:rPr lang="fr-FR" sz="1600" dirty="0"/>
                        <a:t>  6 h</a:t>
                      </a:r>
                    </a:p>
                    <a:p>
                      <a:r>
                        <a:rPr lang="fr-FR" sz="1600" dirty="0"/>
                        <a:t>  6 h</a:t>
                      </a:r>
                    </a:p>
                    <a:p>
                      <a:r>
                        <a:rPr lang="fr-FR" sz="1600" dirty="0"/>
                        <a:t>  6 h</a:t>
                      </a:r>
                    </a:p>
                    <a:p>
                      <a:r>
                        <a:rPr lang="fr-FR" sz="1600" dirty="0"/>
                        <a:t>  6 h</a:t>
                      </a:r>
                    </a:p>
                    <a:p>
                      <a:r>
                        <a:rPr lang="fr-FR" sz="1600" dirty="0"/>
                        <a:t>  6 h</a:t>
                      </a:r>
                    </a:p>
                  </a:txBody>
                  <a:tcPr marL="91439" marR="91439" marT="45710" marB="4571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3077">
                <a:tc>
                  <a:txBody>
                    <a:bodyPr/>
                    <a:lstStyle/>
                    <a:p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Accompagnement personnalisé </a:t>
                      </a:r>
                    </a:p>
                    <a:p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Accompagnement au choix de l’orientation </a:t>
                      </a:r>
                    </a:p>
                    <a:p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Heures de vie de classe</a:t>
                      </a:r>
                      <a:endParaRPr lang="fr-FR" sz="1600" dirty="0"/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  <a:p>
                      <a:r>
                        <a:rPr lang="fr-FR" sz="1600" dirty="0"/>
                        <a:t>54 h/an</a:t>
                      </a:r>
                    </a:p>
                  </a:txBody>
                  <a:tcPr marL="91439" marR="91439" marT="45710" marB="4571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739">
                <a:tc>
                  <a:txBody>
                    <a:bodyPr/>
                    <a:lstStyle/>
                    <a:p>
                      <a:r>
                        <a:rPr lang="fr-FR" sz="1600" i="1" dirty="0"/>
                        <a:t>+ éventuellement 2 enseignements optionnels</a:t>
                      </a: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r>
                        <a:rPr lang="fr-FR" sz="1600" i="1" dirty="0"/>
                        <a:t> 3 h</a:t>
                      </a:r>
                    </a:p>
                  </a:txBody>
                  <a:tcPr marL="91439" marR="91439" marT="45710" marB="4571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Ellipse 7"/>
          <p:cNvSpPr/>
          <p:nvPr/>
        </p:nvSpPr>
        <p:spPr>
          <a:xfrm>
            <a:off x="3686175" y="663575"/>
            <a:ext cx="1336675" cy="5238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 1</a:t>
            </a:r>
            <a:r>
              <a:rPr kumimoji="0" lang="fr-FR" sz="2000" b="1" i="0" u="none" strike="noStrike" kern="1200" cap="none" spc="0" normalizeH="0" baseline="3000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</a:t>
            </a:r>
          </a:p>
        </p:txBody>
      </p:sp>
      <p:sp>
        <p:nvSpPr>
          <p:cNvPr id="9" name="Ellipse 8"/>
          <p:cNvSpPr/>
          <p:nvPr/>
        </p:nvSpPr>
        <p:spPr>
          <a:xfrm>
            <a:off x="9901238" y="668338"/>
            <a:ext cx="1254125" cy="5191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 </a:t>
            </a:r>
            <a:r>
              <a:rPr kumimoji="0" lang="fr-FR" sz="2000" b="1" i="0" u="none" strike="noStrike" kern="1200" cap="none" spc="0" normalizeH="0" baseline="0" noProof="0" dirty="0" err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fr-FR" sz="2000" b="1" i="0" u="none" strike="noStrike" kern="1200" cap="none" spc="0" normalizeH="0" baseline="30000" noProof="0" dirty="0" err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</a:t>
            </a:r>
            <a:endParaRPr kumimoji="0" lang="fr-FR" sz="2000" b="1" i="0" u="none" strike="noStrike" kern="1200" cap="none" spc="0" normalizeH="0" baseline="3000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395210" y="11113"/>
            <a:ext cx="4434839" cy="584775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>
            <a:spAutoFit/>
          </a:bodyPr>
          <a:lstStyle/>
          <a:p>
            <a:pPr marR="0" defTabSz="457200">
              <a:buClrTx/>
              <a:buSzTx/>
              <a:buFontTx/>
              <a:buNone/>
              <a:defRPr/>
            </a:pPr>
            <a:r>
              <a:rPr kumimoji="0" lang="fr-FR" sz="3200" b="1" kern="1200" cap="none" spc="0" normalizeH="0" baseline="0" noProof="0" dirty="0" smtClean="0">
                <a:solidFill>
                  <a:schemeClr val="bg1"/>
                </a:solidFill>
                <a:latin typeface="Arial Black" panose="020B0A04020102020204" pitchFamily="34" charset="0"/>
                <a:ea typeface="+mn-ea"/>
                <a:cs typeface="+mn-cs"/>
              </a:rPr>
              <a:t>    Voie </a:t>
            </a:r>
            <a:r>
              <a:rPr kumimoji="0" lang="fr-FR" sz="3200" b="1" kern="1200" cap="none" spc="0" normalizeH="0" baseline="0" noProof="0" dirty="0">
                <a:solidFill>
                  <a:schemeClr val="bg1"/>
                </a:solidFill>
                <a:latin typeface="Arial Black" panose="020B0A04020102020204" pitchFamily="34" charset="0"/>
                <a:ea typeface="+mn-ea"/>
                <a:cs typeface="+mn-cs"/>
              </a:rPr>
              <a:t>générale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0" y="0"/>
            <a:ext cx="10572750" cy="6366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2534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CustomShape 1"/>
          <p:cNvSpPr/>
          <p:nvPr/>
        </p:nvSpPr>
        <p:spPr>
          <a:xfrm>
            <a:off x="4452938" y="2786063"/>
            <a:ext cx="3286125" cy="207168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1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Matières générales</a:t>
            </a:r>
            <a:endParaRPr kumimoji="0" lang="fr-FR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1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 grand domaine </a:t>
            </a:r>
            <a:endParaRPr kumimoji="0" lang="fr-FR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1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Cas concrets</a:t>
            </a:r>
            <a:endParaRPr kumimoji="0" lang="fr-FR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1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Projet</a:t>
            </a:r>
            <a:endParaRPr kumimoji="0" lang="fr-FR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39" name="CustomShape 3"/>
          <p:cNvSpPr/>
          <p:nvPr/>
        </p:nvSpPr>
        <p:spPr>
          <a:xfrm>
            <a:off x="7953375" y="930275"/>
            <a:ext cx="2514600" cy="1600200"/>
          </a:xfrm>
          <a:prstGeom prst="roundRect">
            <a:avLst>
              <a:gd name="adj" fmla="val 12699"/>
            </a:avLst>
          </a:prstGeom>
          <a:solidFill>
            <a:schemeClr val="accent4">
              <a:lumMod val="75000"/>
            </a:schemeClr>
          </a:solidFill>
          <a:ln w="9360">
            <a:solidFill>
              <a:schemeClr val="accent4">
                <a:lumMod val="75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0" name="CustomShape 4"/>
          <p:cNvSpPr/>
          <p:nvPr/>
        </p:nvSpPr>
        <p:spPr>
          <a:xfrm>
            <a:off x="7953375" y="3141663"/>
            <a:ext cx="2514600" cy="1600200"/>
          </a:xfrm>
          <a:prstGeom prst="roundRect">
            <a:avLst>
              <a:gd name="adj" fmla="val 12699"/>
            </a:avLst>
          </a:prstGeom>
          <a:solidFill>
            <a:schemeClr val="accent2">
              <a:lumMod val="50000"/>
            </a:schemeClr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1" name="CustomShape 5"/>
          <p:cNvSpPr/>
          <p:nvPr/>
        </p:nvSpPr>
        <p:spPr>
          <a:xfrm>
            <a:off x="1717675" y="5068888"/>
            <a:ext cx="2289175" cy="1600200"/>
          </a:xfrm>
          <a:prstGeom prst="roundRect">
            <a:avLst>
              <a:gd name="adj" fmla="val 12699"/>
            </a:avLst>
          </a:prstGeom>
          <a:solidFill>
            <a:schemeClr val="accent1">
              <a:lumMod val="75000"/>
            </a:schemeClr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2" name="CustomShape 6"/>
          <p:cNvSpPr/>
          <p:nvPr/>
        </p:nvSpPr>
        <p:spPr>
          <a:xfrm>
            <a:off x="8029575" y="1357313"/>
            <a:ext cx="2292350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3" name="CustomShape 7"/>
          <p:cNvSpPr/>
          <p:nvPr/>
        </p:nvSpPr>
        <p:spPr>
          <a:xfrm>
            <a:off x="4770438" y="5068888"/>
            <a:ext cx="2422525" cy="1571625"/>
          </a:xfrm>
          <a:prstGeom prst="roundRect">
            <a:avLst>
              <a:gd name="adj" fmla="val 12699"/>
            </a:avLst>
          </a:prstGeom>
          <a:gradFill>
            <a:gsLst>
              <a:gs pos="0">
                <a:schemeClr val="hlink">
                  <a:gamma/>
                  <a:shade val="79216"/>
                  <a:invGamma/>
                </a:schemeClr>
              </a:gs>
              <a:gs pos="100000">
                <a:schemeClr val="hlink"/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4" name="CustomShape 8"/>
          <p:cNvSpPr/>
          <p:nvPr/>
        </p:nvSpPr>
        <p:spPr>
          <a:xfrm>
            <a:off x="8005763" y="3571875"/>
            <a:ext cx="2355850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5" name="CustomShape 9"/>
          <p:cNvSpPr/>
          <p:nvPr/>
        </p:nvSpPr>
        <p:spPr>
          <a:xfrm>
            <a:off x="8418513" y="3143250"/>
            <a:ext cx="1614488" cy="39528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Bac STL</a:t>
            </a:r>
            <a:endParaRPr kumimoji="0" lang="fr-FR" sz="20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46" name="CustomShape 10"/>
          <p:cNvSpPr/>
          <p:nvPr/>
        </p:nvSpPr>
        <p:spPr>
          <a:xfrm>
            <a:off x="8075613" y="3714750"/>
            <a:ext cx="2265363" cy="912813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Sciences et Technologies de Laboratoire</a:t>
            </a:r>
            <a:endParaRPr kumimoji="0" lang="fr-FR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48" name="CustomShape 12"/>
          <p:cNvSpPr/>
          <p:nvPr/>
        </p:nvSpPr>
        <p:spPr>
          <a:xfrm>
            <a:off x="8359775" y="1011238"/>
            <a:ext cx="1571625" cy="39528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Bac STI2D</a:t>
            </a:r>
            <a:endParaRPr kumimoji="0" lang="fr-FR" sz="20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49" name="CustomShape 13"/>
          <p:cNvSpPr/>
          <p:nvPr/>
        </p:nvSpPr>
        <p:spPr>
          <a:xfrm>
            <a:off x="8101013" y="1406525"/>
            <a:ext cx="2203450" cy="82073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6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Sciences et Technologies de l’Industrie et du Développement Durable</a:t>
            </a:r>
            <a:endParaRPr kumimoji="0" lang="fr-FR" sz="16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50" name="CustomShape 14"/>
          <p:cNvSpPr/>
          <p:nvPr/>
        </p:nvSpPr>
        <p:spPr>
          <a:xfrm>
            <a:off x="4770438" y="908050"/>
            <a:ext cx="2311400" cy="1600200"/>
          </a:xfrm>
          <a:prstGeom prst="roundRect">
            <a:avLst>
              <a:gd name="adj" fmla="val 12699"/>
            </a:avLst>
          </a:prstGeom>
          <a:solidFill>
            <a:srgbClr val="FF993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1" name="CustomShape 15"/>
          <p:cNvSpPr/>
          <p:nvPr/>
        </p:nvSpPr>
        <p:spPr>
          <a:xfrm>
            <a:off x="4868863" y="1339850"/>
            <a:ext cx="2051050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2" name="CustomShape 16"/>
          <p:cNvSpPr/>
          <p:nvPr/>
        </p:nvSpPr>
        <p:spPr>
          <a:xfrm rot="10486200">
            <a:off x="4064000" y="2759075"/>
            <a:ext cx="3282950" cy="221456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18093" y="7698"/>
                </a:moveTo>
                <a:cubicBezTo>
                  <a:pt x="16849" y="4772"/>
                  <a:pt x="13978" y="2874"/>
                  <a:pt x="10800" y="2874"/>
                </a:cubicBezTo>
                <a:cubicBezTo>
                  <a:pt x="10759" y="2873"/>
                  <a:pt x="10719" y="2874"/>
                  <a:pt x="10679" y="2874"/>
                </a:cubicBezTo>
                <a:lnTo>
                  <a:pt x="10635" y="1"/>
                </a:lnTo>
                <a:cubicBezTo>
                  <a:pt x="10690" y="0"/>
                  <a:pt x="10745" y="-1"/>
                  <a:pt x="10800" y="0"/>
                </a:cubicBezTo>
                <a:cubicBezTo>
                  <a:pt x="15131" y="0"/>
                  <a:pt x="19043" y="2587"/>
                  <a:pt x="20738" y="6573"/>
                </a:cubicBezTo>
                <a:lnTo>
                  <a:pt x="23223" y="5516"/>
                </a:lnTo>
                <a:lnTo>
                  <a:pt x="21035" y="10942"/>
                </a:lnTo>
                <a:lnTo>
                  <a:pt x="15609" y="8754"/>
                </a:lnTo>
                <a:lnTo>
                  <a:pt x="18093" y="7698"/>
                </a:lnTo>
                <a:close/>
              </a:path>
            </a:pathLst>
          </a:custGeom>
          <a:gradFill>
            <a:gsLst>
              <a:gs pos="0">
                <a:schemeClr val="hlink">
                  <a:gamma/>
                  <a:shade val="0"/>
                  <a:invGamma/>
                </a:schemeClr>
              </a:gs>
              <a:gs pos="100000">
                <a:schemeClr val="hlink"/>
              </a:gs>
            </a:gsLst>
            <a:lin ang="17526000"/>
          </a:gradFill>
          <a:ln w="9360">
            <a:noFill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3" name="CustomShape 17"/>
          <p:cNvSpPr/>
          <p:nvPr/>
        </p:nvSpPr>
        <p:spPr>
          <a:xfrm rot="17056200">
            <a:off x="4246563" y="2341563"/>
            <a:ext cx="2386013" cy="304958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18093" y="7698"/>
                </a:moveTo>
                <a:cubicBezTo>
                  <a:pt x="16849" y="4772"/>
                  <a:pt x="13978" y="2874"/>
                  <a:pt x="10800" y="2874"/>
                </a:cubicBezTo>
                <a:cubicBezTo>
                  <a:pt x="10759" y="2873"/>
                  <a:pt x="10719" y="2874"/>
                  <a:pt x="10679" y="2874"/>
                </a:cubicBezTo>
                <a:lnTo>
                  <a:pt x="10635" y="1"/>
                </a:lnTo>
                <a:cubicBezTo>
                  <a:pt x="10690" y="0"/>
                  <a:pt x="10745" y="-1"/>
                  <a:pt x="10800" y="0"/>
                </a:cubicBezTo>
                <a:cubicBezTo>
                  <a:pt x="15131" y="0"/>
                  <a:pt x="19043" y="2587"/>
                  <a:pt x="20738" y="6573"/>
                </a:cubicBezTo>
                <a:lnTo>
                  <a:pt x="23223" y="5516"/>
                </a:lnTo>
                <a:lnTo>
                  <a:pt x="21035" y="10942"/>
                </a:lnTo>
                <a:lnTo>
                  <a:pt x="15609" y="8754"/>
                </a:lnTo>
                <a:lnTo>
                  <a:pt x="18093" y="7698"/>
                </a:lnTo>
                <a:close/>
              </a:path>
            </a:pathLst>
          </a:custGeom>
          <a:gradFill>
            <a:gsLst>
              <a:gs pos="0">
                <a:schemeClr val="accent1">
                  <a:gamma/>
                  <a:shade val="0"/>
                  <a:invGamma/>
                </a:schemeClr>
              </a:gs>
              <a:gs pos="100000">
                <a:schemeClr val="accent1"/>
              </a:gs>
            </a:gsLst>
            <a:lin ang="12126000"/>
          </a:gradFill>
          <a:ln w="9360">
            <a:noFill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4" name="CustomShape 18"/>
          <p:cNvSpPr/>
          <p:nvPr/>
        </p:nvSpPr>
        <p:spPr>
          <a:xfrm rot="21286200">
            <a:off x="4997450" y="2651125"/>
            <a:ext cx="3281363" cy="221456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18093" y="7698"/>
                </a:moveTo>
                <a:cubicBezTo>
                  <a:pt x="16849" y="4772"/>
                  <a:pt x="13978" y="2874"/>
                  <a:pt x="10800" y="2874"/>
                </a:cubicBezTo>
                <a:cubicBezTo>
                  <a:pt x="10759" y="2873"/>
                  <a:pt x="10719" y="2874"/>
                  <a:pt x="10679" y="2874"/>
                </a:cubicBezTo>
                <a:lnTo>
                  <a:pt x="10635" y="1"/>
                </a:lnTo>
                <a:cubicBezTo>
                  <a:pt x="10690" y="0"/>
                  <a:pt x="10745" y="-1"/>
                  <a:pt x="10800" y="0"/>
                </a:cubicBezTo>
                <a:cubicBezTo>
                  <a:pt x="15131" y="0"/>
                  <a:pt x="19043" y="2587"/>
                  <a:pt x="20738" y="6573"/>
                </a:cubicBezTo>
                <a:lnTo>
                  <a:pt x="23223" y="5516"/>
                </a:lnTo>
                <a:lnTo>
                  <a:pt x="21035" y="10942"/>
                </a:lnTo>
                <a:lnTo>
                  <a:pt x="15609" y="8754"/>
                </a:lnTo>
                <a:lnTo>
                  <a:pt x="18093" y="7698"/>
                </a:lnTo>
                <a:close/>
              </a:path>
            </a:pathLst>
          </a:custGeom>
          <a:gradFill>
            <a:gsLst>
              <a:gs pos="0">
                <a:schemeClr val="folHlink">
                  <a:gamma/>
                  <a:shade val="6275"/>
                  <a:invGamma/>
                </a:schemeClr>
              </a:gs>
              <a:gs pos="100000">
                <a:schemeClr val="folHlink"/>
              </a:gs>
            </a:gsLst>
            <a:lin ang="6726000"/>
          </a:gradFill>
          <a:ln w="9360">
            <a:noFill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5" name="CustomShape 19"/>
          <p:cNvSpPr/>
          <p:nvPr/>
        </p:nvSpPr>
        <p:spPr>
          <a:xfrm rot="6255600">
            <a:off x="5320506" y="2191544"/>
            <a:ext cx="2386013" cy="3048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18093" y="7698"/>
                </a:moveTo>
                <a:cubicBezTo>
                  <a:pt x="16849" y="4772"/>
                  <a:pt x="13978" y="2874"/>
                  <a:pt x="10800" y="2874"/>
                </a:cubicBezTo>
                <a:cubicBezTo>
                  <a:pt x="10759" y="2873"/>
                  <a:pt x="10719" y="2874"/>
                  <a:pt x="10679" y="2874"/>
                </a:cubicBezTo>
                <a:lnTo>
                  <a:pt x="10635" y="1"/>
                </a:lnTo>
                <a:cubicBezTo>
                  <a:pt x="10690" y="0"/>
                  <a:pt x="10745" y="-1"/>
                  <a:pt x="10800" y="0"/>
                </a:cubicBezTo>
                <a:cubicBezTo>
                  <a:pt x="15131" y="0"/>
                  <a:pt x="19043" y="2587"/>
                  <a:pt x="20738" y="6573"/>
                </a:cubicBezTo>
                <a:lnTo>
                  <a:pt x="23223" y="5516"/>
                </a:lnTo>
                <a:lnTo>
                  <a:pt x="21035" y="10942"/>
                </a:lnTo>
                <a:lnTo>
                  <a:pt x="15609" y="8754"/>
                </a:lnTo>
                <a:lnTo>
                  <a:pt x="18093" y="7698"/>
                </a:lnTo>
                <a:close/>
              </a:path>
            </a:pathLst>
          </a:custGeom>
          <a:gradFill>
            <a:gsLst>
              <a:gs pos="0">
                <a:schemeClr val="accent2">
                  <a:gamma/>
                  <a:shade val="0"/>
                  <a:invGamma/>
                </a:schemeClr>
              </a:gs>
              <a:gs pos="100000">
                <a:schemeClr val="accent2"/>
              </a:gs>
            </a:gsLst>
            <a:lin ang="1326000"/>
          </a:gradFill>
          <a:ln w="9360">
            <a:noFill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6" name="CustomShape 20"/>
          <p:cNvSpPr/>
          <p:nvPr/>
        </p:nvSpPr>
        <p:spPr>
          <a:xfrm>
            <a:off x="1849438" y="5476875"/>
            <a:ext cx="2087563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7" name="CustomShape 21"/>
          <p:cNvSpPr/>
          <p:nvPr/>
        </p:nvSpPr>
        <p:spPr>
          <a:xfrm>
            <a:off x="2027238" y="5502275"/>
            <a:ext cx="1795463" cy="1063625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6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Sciences et Technologies du Design et des Arts Appliqués</a:t>
            </a:r>
            <a:endParaRPr kumimoji="0" lang="fr-FR" sz="16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58" name="CustomShape 22"/>
          <p:cNvSpPr/>
          <p:nvPr/>
        </p:nvSpPr>
        <p:spPr>
          <a:xfrm>
            <a:off x="5116513" y="981075"/>
            <a:ext cx="1406525" cy="39528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Bac STMG</a:t>
            </a:r>
            <a:endParaRPr kumimoji="0" lang="fr-FR" sz="20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59" name="CustomShape 23"/>
          <p:cNvSpPr/>
          <p:nvPr/>
        </p:nvSpPr>
        <p:spPr>
          <a:xfrm>
            <a:off x="4976813" y="5429250"/>
            <a:ext cx="2095500" cy="113188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8" name="CustomShape 2"/>
          <p:cNvSpPr/>
          <p:nvPr/>
        </p:nvSpPr>
        <p:spPr>
          <a:xfrm>
            <a:off x="1654175" y="2959100"/>
            <a:ext cx="2352675" cy="1598613"/>
          </a:xfrm>
          <a:prstGeom prst="roundRect">
            <a:avLst>
              <a:gd name="adj" fmla="val 12699"/>
            </a:avLst>
          </a:prstGeom>
          <a:solidFill>
            <a:schemeClr val="bg2">
              <a:lumMod val="75000"/>
            </a:schemeClr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7" name="CustomShape 11"/>
          <p:cNvSpPr/>
          <p:nvPr/>
        </p:nvSpPr>
        <p:spPr>
          <a:xfrm>
            <a:off x="1747838" y="3424238"/>
            <a:ext cx="2143125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0" name="CustomShape 24"/>
          <p:cNvSpPr/>
          <p:nvPr/>
        </p:nvSpPr>
        <p:spPr>
          <a:xfrm>
            <a:off x="2163763" y="3030538"/>
            <a:ext cx="1468438" cy="39528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Bac ST2S</a:t>
            </a:r>
            <a:endParaRPr kumimoji="0" lang="fr-FR" sz="20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61" name="CustomShape 25"/>
          <p:cNvSpPr/>
          <p:nvPr/>
        </p:nvSpPr>
        <p:spPr>
          <a:xfrm>
            <a:off x="1844675" y="3530600"/>
            <a:ext cx="2062163" cy="912813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Sciences et Technologies de la Santé et du Social</a:t>
            </a:r>
            <a:endParaRPr kumimoji="0" lang="fr-FR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62" name="CustomShape 26"/>
          <p:cNvSpPr/>
          <p:nvPr/>
        </p:nvSpPr>
        <p:spPr>
          <a:xfrm>
            <a:off x="4967288" y="1328738"/>
            <a:ext cx="1973263" cy="118745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Sciences et Technologies du Management et</a:t>
            </a:r>
            <a:endParaRPr kumimoji="0" lang="fr-FR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la Gestion</a:t>
            </a:r>
            <a:endParaRPr kumimoji="0" lang="fr-FR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63" name="CustomShape 27"/>
          <p:cNvSpPr/>
          <p:nvPr/>
        </p:nvSpPr>
        <p:spPr>
          <a:xfrm>
            <a:off x="5337175" y="5068888"/>
            <a:ext cx="1501775" cy="366713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Bac STAV</a:t>
            </a:r>
            <a:endParaRPr kumimoji="0" lang="fr-FR" sz="20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64" name="CustomShape 28"/>
          <p:cNvSpPr/>
          <p:nvPr/>
        </p:nvSpPr>
        <p:spPr>
          <a:xfrm>
            <a:off x="5049838" y="5429250"/>
            <a:ext cx="1949450" cy="98425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6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Sciences et Technologies de l’Agronomie et du Vivant</a:t>
            </a:r>
            <a:endParaRPr kumimoji="0" lang="fr-FR" sz="16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65" name="CustomShape 29"/>
          <p:cNvSpPr/>
          <p:nvPr/>
        </p:nvSpPr>
        <p:spPr>
          <a:xfrm>
            <a:off x="2238375" y="5100638"/>
            <a:ext cx="1430338" cy="39528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Bac STD2A</a:t>
            </a:r>
            <a:endParaRPr kumimoji="0" lang="fr-FR" sz="20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66" name="CustomShape 30"/>
          <p:cNvSpPr/>
          <p:nvPr/>
        </p:nvSpPr>
        <p:spPr>
          <a:xfrm>
            <a:off x="7986713" y="5006975"/>
            <a:ext cx="2481263" cy="1584325"/>
          </a:xfrm>
          <a:prstGeom prst="roundRect">
            <a:avLst>
              <a:gd name="adj" fmla="val 12699"/>
            </a:avLst>
          </a:prstGeom>
          <a:solidFill>
            <a:schemeClr val="accent5">
              <a:lumMod val="75000"/>
            </a:schemeClr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  <a:endParaRPr kumimoji="0" lang="fr-FR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67" name="CustomShape 31"/>
          <p:cNvSpPr/>
          <p:nvPr/>
        </p:nvSpPr>
        <p:spPr>
          <a:xfrm>
            <a:off x="8202613" y="5294313"/>
            <a:ext cx="2116138" cy="12239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0" name="CustomShape 34"/>
          <p:cNvSpPr/>
          <p:nvPr/>
        </p:nvSpPr>
        <p:spPr>
          <a:xfrm>
            <a:off x="8418513" y="4935538"/>
            <a:ext cx="1673225" cy="39528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Bac S2TMD</a:t>
            </a:r>
            <a:endParaRPr kumimoji="0" lang="fr-FR" sz="20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71" name="CustomShape 35"/>
          <p:cNvSpPr/>
          <p:nvPr/>
        </p:nvSpPr>
        <p:spPr>
          <a:xfrm>
            <a:off x="8283575" y="5294313"/>
            <a:ext cx="1958975" cy="118745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Techniques du théâtre, de </a:t>
            </a:r>
            <a:endParaRPr kumimoji="0" lang="fr-FR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Musique et de la</a:t>
            </a:r>
            <a:endParaRPr kumimoji="0" lang="fr-FR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Danse</a:t>
            </a:r>
            <a:endParaRPr kumimoji="0" lang="fr-FR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68" name="CustomShape 32"/>
          <p:cNvSpPr/>
          <p:nvPr/>
        </p:nvSpPr>
        <p:spPr>
          <a:xfrm>
            <a:off x="1631950" y="981075"/>
            <a:ext cx="2374900" cy="1598613"/>
          </a:xfrm>
          <a:prstGeom prst="roundRect">
            <a:avLst>
              <a:gd name="adj" fmla="val 12699"/>
            </a:avLst>
          </a:prstGeom>
          <a:solidFill>
            <a:schemeClr val="accent2">
              <a:lumMod val="75000"/>
            </a:schemeClr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9" name="CustomShape 33"/>
          <p:cNvSpPr/>
          <p:nvPr/>
        </p:nvSpPr>
        <p:spPr>
          <a:xfrm>
            <a:off x="1760538" y="1411288"/>
            <a:ext cx="2163763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2" name="CustomShape 36"/>
          <p:cNvSpPr/>
          <p:nvPr/>
        </p:nvSpPr>
        <p:spPr>
          <a:xfrm>
            <a:off x="1779588" y="1377950"/>
            <a:ext cx="2165350" cy="118745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Sciences et Technologies</a:t>
            </a:r>
            <a:endParaRPr kumimoji="0" lang="fr-FR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 l’Hôtellerie et de la Restauration</a:t>
            </a:r>
            <a:endParaRPr kumimoji="0" lang="fr-FR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15342" y="-17570"/>
            <a:ext cx="8703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5400" b="1" i="0" u="none" strike="noStrike" kern="1200" cap="none" spc="0" normalizeH="0" baseline="0" noProof="0" dirty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Baccalauréats technologiques</a:t>
            </a:r>
          </a:p>
        </p:txBody>
      </p:sp>
      <p:sp>
        <p:nvSpPr>
          <p:cNvPr id="43" name="CustomShape 22"/>
          <p:cNvSpPr/>
          <p:nvPr/>
        </p:nvSpPr>
        <p:spPr>
          <a:xfrm>
            <a:off x="1906588" y="995363"/>
            <a:ext cx="1404938" cy="39528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Bac STHR</a:t>
            </a:r>
            <a:endParaRPr kumimoji="0" lang="fr-FR" sz="20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109538" y="841375"/>
          <a:ext cx="11893550" cy="616744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984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441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653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83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600" b="1" dirty="0"/>
                        <a:t>STMG</a:t>
                      </a:r>
                    </a:p>
                    <a:p>
                      <a:endParaRPr lang="fr-FR" sz="1400" b="1" dirty="0"/>
                    </a:p>
                  </a:txBody>
                  <a:tcPr marL="91446" marR="91446" marT="45721" marB="4572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dirty="0"/>
                        <a:t>Sciences de gestion et numérique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dirty="0"/>
                        <a:t>Management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dirty="0"/>
                        <a:t>Droit et économie</a:t>
                      </a:r>
                    </a:p>
                    <a:p>
                      <a:endParaRPr lang="fr-FR" sz="1400" b="0" dirty="0"/>
                    </a:p>
                  </a:txBody>
                  <a:tcPr marL="91446" marR="91446" marT="45721" marB="4572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kern="1200" dirty="0">
                          <a:effectLst/>
                        </a:rPr>
                        <a:t>Management, sciences de gestion et numérique </a:t>
                      </a:r>
                      <a:r>
                        <a:rPr lang="fr-FR" sz="1400" u="sng" kern="1200" dirty="0">
                          <a:effectLst/>
                        </a:rPr>
                        <a:t>avec 1 enseignement spécifique parmi </a:t>
                      </a:r>
                      <a:r>
                        <a:rPr lang="fr-FR" sz="1400" kern="1200" dirty="0">
                          <a:effectLst/>
                        </a:rPr>
                        <a:t>: gestion et finance/ mercatique (marketing) / ressources humaines et communication / systèmes d'information de gestion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kern="1200" dirty="0">
                          <a:effectLst/>
                        </a:rPr>
                        <a:t>Droit et économie</a:t>
                      </a:r>
                      <a:endParaRPr lang="fr-FR" sz="1400" b="0" dirty="0"/>
                    </a:p>
                  </a:txBody>
                  <a:tcPr marL="91446" marR="91446" marT="45721" marB="4572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1910">
                <a:tc>
                  <a:txBody>
                    <a:bodyPr/>
                    <a:lstStyle/>
                    <a:p>
                      <a:r>
                        <a:rPr lang="fr-FR" sz="1600" b="1" dirty="0">
                          <a:solidFill>
                            <a:srgbClr val="FF0000"/>
                          </a:solidFill>
                        </a:rPr>
                        <a:t>ST2S</a:t>
                      </a:r>
                    </a:p>
                  </a:txBody>
                  <a:tcPr marL="91446" marR="91446" marT="45721" marB="4572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dirty="0"/>
                        <a:t>Physique, chimie pour la santé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dirty="0"/>
                        <a:t>Biologie et physiopathologie humaines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dirty="0"/>
                        <a:t>Sciences et techniques sanitaires et sociales</a:t>
                      </a:r>
                      <a:endParaRPr lang="fr-FR" sz="1400" b="0" dirty="0"/>
                    </a:p>
                  </a:txBody>
                  <a:tcPr marL="91446" marR="91446" marT="45721" marB="4572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kern="1200" dirty="0">
                          <a:effectLst/>
                        </a:rPr>
                        <a:t>Chimie, biologie et physiopathologie humaines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fr-FR" sz="1400" dirty="0"/>
                        <a:t>Sciences et techniques sanitaires et sociales</a:t>
                      </a:r>
                    </a:p>
                    <a:p>
                      <a:endParaRPr lang="fr-FR" sz="1400" b="0" dirty="0"/>
                    </a:p>
                  </a:txBody>
                  <a:tcPr marL="91446" marR="91446" marT="45721" marB="4572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1910">
                <a:tc>
                  <a:txBody>
                    <a:bodyPr/>
                    <a:lstStyle/>
                    <a:p>
                      <a:r>
                        <a:rPr lang="fr-FR" sz="1600" b="1" dirty="0"/>
                        <a:t>STHR</a:t>
                      </a:r>
                    </a:p>
                  </a:txBody>
                  <a:tcPr marL="91446" marR="91446" marT="45721" marB="4572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kern="1200" dirty="0">
                          <a:effectLst/>
                        </a:rPr>
                        <a:t>Enseignement scientifique alimentation-environnement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kern="1200" dirty="0">
                          <a:effectLst/>
                        </a:rPr>
                        <a:t>Sciences et technologies culinaires et des services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kern="1200" dirty="0">
                          <a:effectLst/>
                        </a:rPr>
                        <a:t>Économie – gestion hôtelière</a:t>
                      </a:r>
                      <a:endParaRPr lang="fr-FR" sz="1400" b="0" dirty="0"/>
                    </a:p>
                  </a:txBody>
                  <a:tcPr marL="91446" marR="91446" marT="45721" marB="4572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kern="1200" dirty="0">
                          <a:effectLst/>
                        </a:rPr>
                        <a:t>Sciences et technologies culinaires et des services – enseignement scientifique alimentation-environnement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kern="1200" dirty="0">
                          <a:effectLst/>
                        </a:rPr>
                        <a:t>Économie – gestion hôtelière</a:t>
                      </a:r>
                      <a:endParaRPr lang="fr-FR" sz="1400" b="0" dirty="0"/>
                    </a:p>
                  </a:txBody>
                  <a:tcPr marL="91446" marR="91446" marT="45721" marB="4572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74696">
                <a:tc>
                  <a:txBody>
                    <a:bodyPr/>
                    <a:lstStyle/>
                    <a:p>
                      <a:r>
                        <a:rPr lang="fr-FR" sz="1600" b="1" dirty="0"/>
                        <a:t>STI2D</a:t>
                      </a:r>
                    </a:p>
                  </a:txBody>
                  <a:tcPr marL="91446" marR="91446" marT="45721" marB="4572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kern="1200" dirty="0">
                          <a:effectLst/>
                        </a:rPr>
                        <a:t>Innovation technologique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kern="1200" dirty="0">
                          <a:effectLst/>
                        </a:rPr>
                        <a:t>Ingénierie et développement durable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kern="1200" dirty="0">
                          <a:effectLst/>
                        </a:rPr>
                        <a:t>Physique-chimie et mathématiques</a:t>
                      </a:r>
                      <a:endParaRPr lang="fr-FR" sz="1400" b="0" dirty="0"/>
                    </a:p>
                  </a:txBody>
                  <a:tcPr marL="91446" marR="91446" marT="45721" marB="4572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kern="1200" dirty="0">
                          <a:effectLst/>
                        </a:rPr>
                        <a:t>Ingénierie, innovation et développement durable </a:t>
                      </a:r>
                      <a:r>
                        <a:rPr lang="fr-FR" sz="1400" u="sng" kern="1200" dirty="0">
                          <a:effectLst/>
                        </a:rPr>
                        <a:t>avec 1 enseignement spécifique parmi</a:t>
                      </a:r>
                      <a:r>
                        <a:rPr lang="fr-FR" sz="1400" kern="1200" dirty="0">
                          <a:effectLst/>
                        </a:rPr>
                        <a:t> : architecture et construction / énergies et environnement / innovation technologique et éco-conception / systèmes d'information et numérique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kern="1200" dirty="0">
                          <a:effectLst/>
                        </a:rPr>
                        <a:t>Physique-chimie et mathématiques</a:t>
                      </a:r>
                      <a:endParaRPr lang="fr-FR" sz="1400" b="0" dirty="0"/>
                    </a:p>
                  </a:txBody>
                  <a:tcPr marL="91446" marR="91446" marT="45721" marB="4572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5518">
                <a:tc>
                  <a:txBody>
                    <a:bodyPr/>
                    <a:lstStyle/>
                    <a:p>
                      <a:r>
                        <a:rPr lang="fr-FR" sz="1600" b="1" dirty="0"/>
                        <a:t>S2TMD</a:t>
                      </a:r>
                    </a:p>
                  </a:txBody>
                  <a:tcPr marL="91446" marR="91446" marT="45721" marB="4572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dirty="0"/>
                        <a:t>Instrument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dirty="0"/>
                        <a:t>Danse</a:t>
                      </a:r>
                      <a:endParaRPr lang="fr-FR" sz="1400" b="0" dirty="0"/>
                    </a:p>
                  </a:txBody>
                  <a:tcPr marL="91446" marR="91446" marT="45721" marB="4572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dirty="0"/>
                        <a:t>Instrument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dirty="0"/>
                        <a:t>Danse</a:t>
                      </a:r>
                      <a:endParaRPr lang="fr-FR" sz="1400" b="0" dirty="0"/>
                    </a:p>
                  </a:txBody>
                  <a:tcPr marL="91446" marR="91446" marT="45721" marB="4572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58302">
                <a:tc>
                  <a:txBody>
                    <a:bodyPr/>
                    <a:lstStyle/>
                    <a:p>
                      <a:r>
                        <a:rPr lang="fr-FR" sz="1600" b="1" dirty="0">
                          <a:solidFill>
                            <a:srgbClr val="FF0000"/>
                          </a:solidFill>
                        </a:rPr>
                        <a:t>STL</a:t>
                      </a:r>
                    </a:p>
                  </a:txBody>
                  <a:tcPr marL="91446" marR="91446" marT="45721" marB="4572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kern="1200" dirty="0">
                          <a:effectLst/>
                        </a:rPr>
                        <a:t>Physique-chimie et mathématiques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kern="1200" dirty="0">
                          <a:effectLst/>
                        </a:rPr>
                        <a:t>Biochimie-biologie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kern="1200" dirty="0">
                          <a:effectLst/>
                        </a:rPr>
                        <a:t>Biotechnologie </a:t>
                      </a:r>
                      <a:r>
                        <a:rPr lang="fr-FR" sz="1400" b="1" u="sng" kern="1200" dirty="0">
                          <a:effectLst/>
                        </a:rPr>
                        <a:t>ou</a:t>
                      </a:r>
                      <a:r>
                        <a:rPr lang="fr-FR" sz="1400" kern="1200" dirty="0">
                          <a:effectLst/>
                        </a:rPr>
                        <a:t> sciences physiques et chimiques en laboratoire</a:t>
                      </a:r>
                      <a:endParaRPr lang="fr-FR" sz="1400" b="0" dirty="0"/>
                    </a:p>
                  </a:txBody>
                  <a:tcPr marL="91446" marR="91446" marT="45721" marB="4572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kern="1200" dirty="0">
                          <a:effectLst/>
                        </a:rPr>
                        <a:t>Physique-chimie et mathématiques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kern="1200" dirty="0">
                          <a:effectLst/>
                        </a:rPr>
                        <a:t>Biochimie-biologie-biotechnologie </a:t>
                      </a:r>
                      <a:r>
                        <a:rPr lang="fr-FR" sz="1400" b="1" u="sng" kern="1200" dirty="0">
                          <a:effectLst/>
                        </a:rPr>
                        <a:t>ou</a:t>
                      </a:r>
                      <a:r>
                        <a:rPr lang="fr-FR" sz="1400" kern="1200" dirty="0">
                          <a:effectLst/>
                        </a:rPr>
                        <a:t> sciences physiques et chimiques en laboratoire</a:t>
                      </a:r>
                      <a:endParaRPr lang="fr-FR" sz="1400" b="0" dirty="0"/>
                    </a:p>
                  </a:txBody>
                  <a:tcPr marL="91446" marR="91446" marT="45721" marB="4572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66802">
                <a:tc>
                  <a:txBody>
                    <a:bodyPr/>
                    <a:lstStyle/>
                    <a:p>
                      <a:r>
                        <a:rPr lang="fr-FR" sz="1600" b="1" dirty="0" smtClean="0"/>
                        <a:t>STD2A</a:t>
                      </a:r>
                    </a:p>
                    <a:p>
                      <a:endParaRPr lang="fr-FR" sz="1600" b="1" dirty="0" smtClean="0"/>
                    </a:p>
                    <a:p>
                      <a:r>
                        <a:rPr lang="fr-FR" sz="1600" b="1" dirty="0" smtClean="0"/>
                        <a:t>STAV</a:t>
                      </a:r>
                    </a:p>
                    <a:p>
                      <a:r>
                        <a:rPr lang="fr-FR" sz="1600" b="0" dirty="0" smtClean="0"/>
                        <a:t>(</a:t>
                      </a:r>
                      <a:r>
                        <a:rPr lang="fr-FR" sz="1600" b="0" dirty="0" err="1" smtClean="0"/>
                        <a:t>lyc</a:t>
                      </a:r>
                      <a:r>
                        <a:rPr lang="fr-FR" sz="1600" b="0" dirty="0" smtClean="0"/>
                        <a:t>.</a:t>
                      </a:r>
                      <a:r>
                        <a:rPr lang="fr-FR" sz="1600" b="0" baseline="0" dirty="0" smtClean="0"/>
                        <a:t> Agri)</a:t>
                      </a:r>
                      <a:endParaRPr lang="fr-FR" sz="1600" b="0" dirty="0"/>
                    </a:p>
                  </a:txBody>
                  <a:tcPr marL="91446" marR="91446" marT="45721" marB="4572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kern="1200" dirty="0">
                          <a:effectLst/>
                        </a:rPr>
                        <a:t>Outils et langages numériques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kern="1200" dirty="0">
                          <a:effectLst/>
                        </a:rPr>
                        <a:t>Design et métiers </a:t>
                      </a:r>
                      <a:r>
                        <a:rPr lang="fr-FR" sz="1400" kern="1200" dirty="0" smtClean="0">
                          <a:effectLst/>
                        </a:rPr>
                        <a:t>d’art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FR" sz="1400" b="0" kern="1200" dirty="0" smtClean="0">
                        <a:effectLst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b="0" dirty="0" smtClean="0"/>
                        <a:t>Gestion</a:t>
                      </a:r>
                      <a:r>
                        <a:rPr lang="fr-FR" sz="1400" b="0" baseline="0" dirty="0" smtClean="0"/>
                        <a:t> des ressources et de l’alimentation; Territoires Sté</a:t>
                      </a:r>
                      <a:endParaRPr lang="fr-FR" sz="1400" b="0" dirty="0"/>
                    </a:p>
                  </a:txBody>
                  <a:tcPr marL="91446" marR="91446" marT="45721" marB="4572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kern="1200" dirty="0">
                          <a:effectLst/>
                        </a:rPr>
                        <a:t>Analyse et méthodes en design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kern="1200" dirty="0">
                          <a:effectLst/>
                        </a:rPr>
                        <a:t>Conception et création en design et métiers </a:t>
                      </a:r>
                      <a:r>
                        <a:rPr lang="fr-FR" sz="1400" kern="1200" dirty="0" smtClean="0">
                          <a:effectLst/>
                        </a:rPr>
                        <a:t>d’art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FR" sz="1400" b="0" kern="1200" dirty="0" smtClean="0">
                        <a:effectLst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b="0" kern="1200" dirty="0" smtClean="0">
                          <a:effectLst/>
                        </a:rPr>
                        <a:t>Territoires et technologie.</a:t>
                      </a:r>
                      <a:r>
                        <a:rPr lang="fr-FR" sz="1400" b="0" kern="1200" baseline="0" dirty="0" smtClean="0">
                          <a:effectLst/>
                        </a:rPr>
                        <a:t> Aménagement, production</a:t>
                      </a:r>
                      <a:endParaRPr lang="fr-FR" sz="1400" b="0" dirty="0"/>
                    </a:p>
                  </a:txBody>
                  <a:tcPr marL="91446" marR="91446" marT="45721" marB="4572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3828" name="Rectangle 3"/>
          <p:cNvSpPr/>
          <p:nvPr/>
        </p:nvSpPr>
        <p:spPr>
          <a:xfrm>
            <a:off x="0" y="11113"/>
            <a:ext cx="8348663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fr-FR" altLang="fr-FR" sz="2400" b="1" dirty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SPÉCIALITES DU CYCLE TERMINAL PAR SÉRIE TECHNOLOGIQUE</a:t>
            </a:r>
            <a:endParaRPr lang="fr-FR" altLang="fr-FR" sz="2400" b="1" dirty="0">
              <a:solidFill>
                <a:srgbClr val="FF0000"/>
              </a:solidFill>
              <a:latin typeface="Calibri" panose="020F0502020204030204" pitchFamily="34" charset="0"/>
              <a:ea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429750" y="11113"/>
            <a:ext cx="2671763" cy="369888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>
            <a:spAutoFit/>
          </a:bodyPr>
          <a:lstStyle/>
          <a:p>
            <a:pPr marR="0" defTabSz="457200">
              <a:buClrTx/>
              <a:buSzTx/>
              <a:buFontTx/>
              <a:buNone/>
              <a:defRPr/>
            </a:pPr>
            <a:r>
              <a:rPr kumimoji="0" lang="fr-FR" b="1" kern="1200" cap="none" spc="0" normalizeH="0" baseline="0" noProof="0" dirty="0">
                <a:solidFill>
                  <a:schemeClr val="bg1"/>
                </a:solidFill>
                <a:latin typeface="Arial Black" panose="020B0A04020102020204" pitchFamily="34" charset="0"/>
                <a:ea typeface="+mn-ea"/>
                <a:cs typeface="+mn-cs"/>
              </a:rPr>
              <a:t>Voie technologique</a:t>
            </a:r>
          </a:p>
        </p:txBody>
      </p:sp>
      <p:sp>
        <p:nvSpPr>
          <p:cNvPr id="6" name="Ellipse 5"/>
          <p:cNvSpPr/>
          <p:nvPr/>
        </p:nvSpPr>
        <p:spPr>
          <a:xfrm>
            <a:off x="2992438" y="381000"/>
            <a:ext cx="1365250" cy="304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 1</a:t>
            </a:r>
            <a:r>
              <a:rPr kumimoji="0" lang="fr-FR" sz="2000" b="1" i="0" u="none" strike="noStrike" kern="1200" cap="none" spc="0" normalizeH="0" baseline="3000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llipse 6"/>
          <p:cNvSpPr/>
          <p:nvPr/>
        </p:nvSpPr>
        <p:spPr>
          <a:xfrm>
            <a:off x="8147050" y="381000"/>
            <a:ext cx="1365250" cy="304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 </a:t>
            </a:r>
            <a:r>
              <a:rPr kumimoji="0" lang="fr-FR" sz="2000" b="1" i="0" u="none" strike="noStrike" kern="1200" cap="none" spc="0" normalizeH="0" baseline="0" noProof="0" dirty="0" err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fr-FR" sz="2000" b="1" i="0" u="none" strike="noStrike" kern="1200" cap="none" spc="0" normalizeH="0" baseline="30000" noProof="0" dirty="0" err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" y="0"/>
            <a:ext cx="11327130" cy="635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65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66788" y="147638"/>
            <a:ext cx="11225213" cy="6340197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alt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ORIENTATION, AFFECTATION ET INSCRIPTION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fr-FR" sz="20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er </a:t>
            </a: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trimestre</a:t>
            </a:r>
          </a:p>
          <a:p>
            <a:pPr marL="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/>
              <a:buChar char="•"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Information sur l’orientation et premier conseil de classe.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fr-FR" sz="20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trimestre</a:t>
            </a:r>
            <a:endParaRPr kumimoji="0" lang="fr-FR" sz="2000" b="1" i="0" u="none" strike="noStrike" kern="1200" cap="small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Char char="•"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Intentions d’orientation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exprimées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sur le 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portail Scolarité Services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(teleservices.education.gouv.fr</a:t>
            </a:r>
            <a:r>
              <a:rPr kumimoji="0" lang="fr-FR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/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compte </a:t>
            </a:r>
            <a:r>
              <a:rPr kumimoji="0" lang="fr-FR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EDUCONNECT)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 les élèves et leur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famille: jusqu’à 3 choix d’orientation par ordre de préférence (2GT/2Pro/1CAP)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/>
              <a:buChar char="•"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Avis provisoire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d’orientation du conseil de classe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 </a:t>
            </a:r>
            <a:r>
              <a:rPr kumimoji="0" lang="fr-FR" sz="2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fr-FR" b="1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</a:t>
            </a:r>
            <a:r>
              <a:rPr kumimoji="0" lang="fr-FR" b="1" i="0" u="none" strike="noStrike" kern="1200" cap="small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 au 26 Mai)</a:t>
            </a:r>
            <a:endParaRPr kumimoji="0" lang="fr-FR" b="1" i="0" u="none" strike="noStrike" kern="1200" cap="small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b="1" dirty="0">
                <a:latin typeface="+mn-lt"/>
              </a:rPr>
              <a:t> </a:t>
            </a:r>
            <a:r>
              <a:rPr lang="fr-FR" b="1" dirty="0" smtClean="0">
                <a:latin typeface="+mn-lt"/>
              </a:rPr>
              <a:t>    </a:t>
            </a:r>
            <a:r>
              <a:rPr lang="fr-FR" dirty="0" smtClean="0">
                <a:latin typeface="+mn-lt"/>
              </a:rPr>
              <a:t>Connexion à</a:t>
            </a:r>
            <a:r>
              <a:rPr kumimoji="0" lang="fr-FR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fr-FR" sz="1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fr-FR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Scolarité Services pour </a:t>
            </a:r>
            <a:r>
              <a:rPr kumimoji="0" lang="fr-FR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découvrir les formations et formuler les demandes définitives d’admission        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dirty="0">
                <a:latin typeface="+mn-lt"/>
              </a:rPr>
              <a:t> </a:t>
            </a:r>
            <a:r>
              <a:rPr lang="fr-FR" dirty="0" smtClean="0">
                <a:latin typeface="+mn-lt"/>
              </a:rPr>
              <a:t>       </a:t>
            </a:r>
            <a:r>
              <a:rPr kumimoji="0" lang="fr-FR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pour les formations et établissements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demandés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Juin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Char char="•"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Proposition de voie d’orientation par le conseil de classe du 3</a:t>
            </a:r>
            <a:r>
              <a:rPr kumimoji="0" lang="fr-FR" sz="1800" b="1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trimestre et décision du chef d’établissement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b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 l’occurrence :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fr-FR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générale et technologique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</a:t>
            </a:r>
            <a:r>
              <a:rPr kumimoji="0" lang="fr-FR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</a:t>
            </a:r>
            <a:r>
              <a:rPr kumimoji="0" lang="fr-FR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année de CAP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redoublement exceptionnel </a:t>
            </a:r>
            <a:b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(le maintien peut être demandé par l’élève et sa famille)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➜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 accord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validation et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décision d’orientation définitive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3855" marR="0" lvl="0" indent="-36385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  ➜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 désaccord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entretien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famille/chef d’établissement et possibilité de saisir la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 d’appel</a:t>
            </a:r>
            <a:endParaRPr kumimoji="0" lang="fr-FR" altLang="fr-FR" sz="1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altLang="fr-FR" sz="2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juin </a:t>
            </a:r>
            <a:r>
              <a:rPr kumimoji="0" lang="fr-FR" alt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à début juillet</a:t>
            </a:r>
            <a:r>
              <a:rPr kumimoji="0" lang="fr-FR" altLang="fr-FR" sz="2000" b="0" i="0" u="none" strike="noStrike" kern="1200" cap="small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fr-FR" altLang="fr-FR" sz="2000" b="0" i="0" u="none" strike="noStrike" kern="1200" cap="small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b="1" dirty="0" smtClean="0"/>
              <a:t>     </a:t>
            </a:r>
            <a:r>
              <a:rPr lang="fr-FR" altLang="fr-FR" sz="1600" b="1" dirty="0" smtClean="0"/>
              <a:t>Tour </a:t>
            </a:r>
            <a:r>
              <a:rPr lang="fr-FR" altLang="fr-FR" sz="1600" b="1" dirty="0"/>
              <a:t>de sécurisation  (15 Juin</a:t>
            </a:r>
            <a:r>
              <a:rPr lang="fr-FR" altLang="fr-FR" sz="1600" b="1" dirty="0" smtClean="0"/>
              <a:t>)</a:t>
            </a:r>
            <a:endParaRPr kumimoji="0" lang="fr-FR" altLang="fr-FR" sz="1600" b="0" i="0" u="none" strike="noStrike" kern="1200" cap="small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altLang="fr-FR" b="1" cap="small" dirty="0" smtClean="0">
                <a:latin typeface="+mn-lt"/>
              </a:rPr>
              <a:t>      </a:t>
            </a:r>
            <a:r>
              <a:rPr lang="fr-FR" altLang="fr-FR" b="1" dirty="0" smtClean="0">
                <a:latin typeface="+mn-lt"/>
              </a:rPr>
              <a:t>Résultats d’admission (30 Juin)</a:t>
            </a:r>
            <a:r>
              <a:rPr lang="fr-FR" altLang="fr-FR" dirty="0" smtClean="0">
                <a:latin typeface="+mn-lt"/>
              </a:rPr>
              <a:t>: consultation</a:t>
            </a:r>
            <a:r>
              <a:rPr kumimoji="0" lang="fr-FR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alt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 </a:t>
            </a:r>
            <a:r>
              <a:rPr kumimoji="0" lang="fr-FR" altLang="fr-FR" sz="1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notifications d’affectation </a:t>
            </a:r>
            <a:r>
              <a:rPr kumimoji="0" lang="fr-FR" alt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 </a:t>
            </a:r>
            <a:r>
              <a:rPr kumimoji="0" lang="fr-FR" altLang="fr-FR" sz="18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surtout inscription </a:t>
            </a:r>
            <a:r>
              <a:rPr kumimoji="0" lang="fr-FR" alt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dans l’établissement</a:t>
            </a:r>
            <a:r>
              <a:rPr kumimoji="0" lang="fr-FR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(Si besoin tour supplémentaire le 2 Juillet)</a:t>
            </a:r>
          </a:p>
        </p:txBody>
      </p:sp>
      <p:sp>
        <p:nvSpPr>
          <p:cNvPr id="4" name="Flèche : bas 3"/>
          <p:cNvSpPr/>
          <p:nvPr/>
        </p:nvSpPr>
        <p:spPr>
          <a:xfrm>
            <a:off x="239604" y="901981"/>
            <a:ext cx="620155" cy="4665101"/>
          </a:xfrm>
          <a:prstGeom prst="downArrow">
            <a:avLst/>
          </a:prstGeom>
          <a:gradFill>
            <a:gsLst>
              <a:gs pos="0">
                <a:schemeClr val="tx1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à coins arrondis 2"/>
          <p:cNvSpPr/>
          <p:nvPr/>
        </p:nvSpPr>
        <p:spPr>
          <a:xfrm flipV="1">
            <a:off x="-14287" y="6329362"/>
            <a:ext cx="12192000" cy="127695"/>
          </a:xfrm>
          <a:prstGeom prst="roundRect">
            <a:avLst/>
          </a:prstGeom>
          <a:solidFill>
            <a:srgbClr val="DDDDDD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20" name="Espace réservé du numéro de diapositive 3"/>
          <p:cNvSpPr txBox="1">
            <a:spLocks noGrp="1"/>
          </p:cNvSpPr>
          <p:nvPr>
            <p:ph type="sldNum" sz="quarter" idx="4"/>
          </p:nvPr>
        </p:nvSpPr>
        <p:spPr>
          <a:noFill/>
          <a:ln>
            <a:noFill/>
          </a:ln>
        </p:spPr>
        <p:txBody>
          <a:bodyPr anchor="ctr" anchorCtr="0"/>
          <a:lstStyle>
            <a:lvl1pPr marL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lvl="1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fr-FR" alt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endParaRPr lang="fr-FR" altLang="fr-FR" sz="1000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ChangeArrowheads="1"/>
          </p:cNvSpPr>
          <p:nvPr/>
        </p:nvSpPr>
        <p:spPr bwMode="auto">
          <a:xfrm>
            <a:off x="192088" y="1184275"/>
            <a:ext cx="11645900" cy="51003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marR="0" lvl="0" indent="-342900" algn="l" defTabSz="4572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fr-FR" alt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AFFECTATION : 2</a:t>
            </a:r>
            <a:r>
              <a:rPr kumimoji="0" lang="fr-FR" altLang="fr-FR" sz="20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de</a:t>
            </a:r>
            <a:r>
              <a:rPr kumimoji="0" lang="fr-FR" alt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PROFESSIONNELLE ET 1</a:t>
            </a:r>
            <a:r>
              <a:rPr kumimoji="0" lang="fr-FR" altLang="fr-FR" sz="20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</a:t>
            </a:r>
            <a:r>
              <a:rPr kumimoji="0" lang="fr-FR" alt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ANNÉE DE CAP</a:t>
            </a:r>
            <a:endParaRPr kumimoji="0" lang="fr-FR" altLang="fr-FR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Times New Roman" panose="02020603050405020304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fr-FR" alt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Le barème académique prend en compte :</a:t>
            </a:r>
            <a:r>
              <a:rPr kumimoji="0" lang="fr-FR" alt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fr-FR" alt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la classe d’origine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fr-FR" alt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les résultats scolaires (notes pondérées selon la spécialité demandée)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fr-FR" alt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les bonifications éventuelles (commissions départementales, académiques…)</a:t>
            </a:r>
          </a:p>
          <a:p>
            <a:pPr marL="0" marR="0" lvl="0" indent="0" algn="l" defTabSz="457200" rtl="0" eaLnBrk="1" fontAlgn="base" latinLnBrk="0" hangingPunct="1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fr-FR" alt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Microsoft YaHei" panose="020B0503020204020204" charset="-122"/>
                <a:cs typeface="Arial" panose="020B0604020202020204" pitchFamily="34" charset="0"/>
                <a:sym typeface="Wingdings" panose="05000000000000000000" pitchFamily="2" charset="2"/>
              </a:rPr>
              <a:t> </a:t>
            </a:r>
            <a:r>
              <a:rPr kumimoji="0" lang="fr-FR" alt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Microsoft YaHei" panose="020B0503020204020204" charset="-122"/>
                <a:cs typeface="Arial" panose="020B0604020202020204" pitchFamily="34" charset="0"/>
              </a:rPr>
              <a:t>Certaines formations professionnelles nécessitent des procédures de recrutement particulières et anticipées </a:t>
            </a:r>
          </a:p>
          <a:p>
            <a:pPr marL="0" marR="0" lvl="0" indent="0" algn="l" defTabSz="457200" rtl="0" eaLnBrk="1" fontAlgn="base" latinLnBrk="0" hangingPunct="1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fr-FR" altLang="fr-F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fr-FR" altLang="fr-F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fr-FR" alt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AFFECTATION : 2</a:t>
            </a:r>
            <a:r>
              <a:rPr kumimoji="0" lang="fr-FR" altLang="fr-FR" sz="20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de</a:t>
            </a:r>
            <a:r>
              <a:rPr kumimoji="0" lang="fr-FR" alt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GÉNÉRALE ET TECHNOLOGIQUE</a:t>
            </a:r>
          </a:p>
          <a:p>
            <a:pPr marL="0" marR="0" lvl="0" indent="0" algn="l" defTabSz="457200" rtl="0" eaLnBrk="1" fontAlgn="base" latinLnBrk="0" hangingPunct="1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Arial" panose="020B0604020202020204" pitchFamily="34" charset="0"/>
              <a:buChar char="•"/>
              <a:defRPr/>
            </a:pPr>
            <a:r>
              <a:rPr kumimoji="0" lang="fr-FR" alt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S</a:t>
            </a:r>
            <a:r>
              <a:rPr kumimoji="0" lang="fr-FR" alt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ur le ou les lycée(s) de secteur</a:t>
            </a:r>
            <a:r>
              <a:rPr kumimoji="0" lang="fr-FR" alt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</a:t>
            </a:r>
          </a:p>
          <a:p>
            <a:pPr marL="0" marR="0" lvl="0" indent="0" algn="l" defTabSz="457200" rtl="0" eaLnBrk="1" fontAlgn="base" latinLnBrk="0" hangingPunct="1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rgbClr val="000000"/>
              </a:buClr>
              <a:buSzPct val="75000"/>
              <a:buFontTx/>
              <a:buNone/>
              <a:defRPr/>
            </a:pPr>
            <a:r>
              <a:rPr kumimoji="0" lang="fr-FR" altLang="fr-FR" sz="1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L’élève est affecté à partir de son secteur géographique d’habitation</a:t>
            </a:r>
            <a:r>
              <a:rPr kumimoji="0" lang="fr-FR" alt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 </a:t>
            </a:r>
            <a:r>
              <a:rPr kumimoji="0" lang="fr-FR" alt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Possibilité de choisir des enseignements optionnels lors de l’inscription au </a:t>
            </a:r>
            <a:r>
              <a:rPr kumimoji="0" lang="fr-FR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lycée (</a:t>
            </a:r>
            <a:r>
              <a:rPr kumimoji="0" lang="fr-FR" altLang="fr-FR" sz="18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si demande option en dehors du Lycée/demande dérogation et affectation dans limite places)</a:t>
            </a:r>
            <a:endParaRPr kumimoji="0" lang="fr-FR" altLang="fr-F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1" indent="0" algn="l" defTabSz="4572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80000"/>
              <a:buFontTx/>
              <a:buNone/>
              <a:defRPr/>
            </a:pPr>
            <a:endParaRPr kumimoji="0" lang="fr-FR" altLang="fr-FR" sz="1000" b="0" i="0" u="none" strike="noStrike" kern="1200" cap="none" spc="0" normalizeH="0" baseline="0" noProof="0" dirty="0">
              <a:ln>
                <a:noFill/>
              </a:ln>
              <a:solidFill>
                <a:srgbClr val="2E75B6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Arial" panose="020B0604020202020204" pitchFamily="34" charset="0"/>
              <a:buChar char="•"/>
              <a:defRPr/>
            </a:pPr>
            <a:r>
              <a:rPr kumimoji="0" lang="fr-FR" alt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Avec des enseignements optionnels rares</a:t>
            </a:r>
            <a:r>
              <a:rPr kumimoji="0" lang="fr-FR" alt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2E75B6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FR" alt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ou la 2</a:t>
            </a:r>
            <a:r>
              <a:rPr kumimoji="0" lang="fr-FR" altLang="fr-FR" sz="1800" b="0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de</a:t>
            </a:r>
            <a:r>
              <a:rPr kumimoji="0" lang="fr-FR" alt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« sciences et technologies de l’hôtellerie » :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les zones de desserte des lycées peuvent être élargies. La liste de ces enseignements est arrêtée chaque année par les recteurs d'académie et communiquée aux établissements et aux familles.</a:t>
            </a:r>
            <a:endParaRPr kumimoji="0" lang="fr-FR" altLang="fr-F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843" name="Rectangle 4"/>
          <p:cNvSpPr/>
          <p:nvPr/>
        </p:nvSpPr>
        <p:spPr>
          <a:xfrm>
            <a:off x="4148138" y="323850"/>
            <a:ext cx="37338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fr-FR" altLang="fr-FR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L’AFFECTATION</a:t>
            </a:r>
            <a:endParaRPr lang="fr-FR" altLang="fr-FR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5844" name="Espace réservé du numéro de diapositive 2"/>
          <p:cNvSpPr txBox="1">
            <a:spLocks noGrp="1"/>
          </p:cNvSpPr>
          <p:nvPr>
            <p:ph type="sldNum" sz="quarter" idx="4"/>
          </p:nvPr>
        </p:nvSpPr>
        <p:spPr>
          <a:noFill/>
          <a:ln>
            <a:noFill/>
          </a:ln>
        </p:spPr>
        <p:txBody>
          <a:bodyPr anchor="ctr" anchorCtr="0"/>
          <a:lstStyle>
            <a:lvl1pPr marL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lvl="1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fr-FR" alt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fld>
            <a:endParaRPr lang="fr-FR" altLang="fr-FR" sz="1000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/>
          <p:nvPr/>
        </p:nvSpPr>
        <p:spPr>
          <a:xfrm>
            <a:off x="223838" y="1624013"/>
            <a:ext cx="11880850" cy="3417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Clr>
                <a:schemeClr val="bg2"/>
              </a:buClr>
              <a:buSzPct val="70000"/>
              <a:buNone/>
            </a:pPr>
            <a:r>
              <a:rPr lang="fr-FR" altLang="fr-FR" sz="2000" dirty="0">
                <a:latin typeface="Calibri" panose="020F0502020204030204" pitchFamily="34" charset="0"/>
                <a:cs typeface="Arial" panose="020B0604020202020204" pitchFamily="34" charset="0"/>
              </a:rPr>
              <a:t>Concerne </a:t>
            </a:r>
            <a:r>
              <a:rPr lang="fr-FR" altLang="fr-FR" sz="2000" b="1" dirty="0">
                <a:latin typeface="Calibri" panose="020F0502020204030204" pitchFamily="34" charset="0"/>
                <a:cs typeface="Arial" panose="020B0604020202020204" pitchFamily="34" charset="0"/>
              </a:rPr>
              <a:t>uniquement l’entrée en 2</a:t>
            </a:r>
            <a:r>
              <a:rPr lang="fr-FR" altLang="fr-FR" sz="2000" b="1" baseline="30000" dirty="0">
                <a:latin typeface="Calibri" panose="020F0502020204030204" pitchFamily="34" charset="0"/>
                <a:cs typeface="Arial" panose="020B0604020202020204" pitchFamily="34" charset="0"/>
              </a:rPr>
              <a:t>de</a:t>
            </a:r>
            <a:r>
              <a:rPr lang="fr-FR" altLang="fr-FR" sz="2000" b="1" dirty="0">
                <a:latin typeface="Calibri" panose="020F0502020204030204" pitchFamily="34" charset="0"/>
                <a:cs typeface="Arial" panose="020B0604020202020204" pitchFamily="34" charset="0"/>
              </a:rPr>
              <a:t> générale et technologique</a:t>
            </a:r>
            <a:endParaRPr lang="fr-FR" altLang="fr-FR" sz="2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chemeClr val="bg2"/>
              </a:buClr>
              <a:buSzPct val="70000"/>
              <a:buNone/>
            </a:pPr>
            <a:endParaRPr lang="fr-FR" altLang="fr-FR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chemeClr val="bg2"/>
              </a:buClr>
              <a:buSzPct val="70000"/>
              <a:buNone/>
            </a:pPr>
            <a:r>
              <a:rPr lang="fr-FR" altLang="fr-FR" b="1" dirty="0">
                <a:solidFill>
                  <a:srgbClr val="FF0000"/>
                </a:solidFill>
                <a:latin typeface="Calibri" panose="020F0502020204030204" pitchFamily="34" charset="0"/>
                <a:ea typeface="Microsoft YaHei" panose="020B0503020204020204" charset="-122"/>
                <a:sym typeface="Wingdings" panose="05000000000000000000" pitchFamily="2" charset="2"/>
              </a:rPr>
              <a:t> </a:t>
            </a:r>
            <a:r>
              <a:rPr lang="fr-FR" altLang="fr-FR" b="1" dirty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Affectation dans la limite des places disponibles</a:t>
            </a:r>
            <a:endParaRPr lang="fr-FR" altLang="fr-FR" dirty="0">
              <a:solidFill>
                <a:srgbClr val="FF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chemeClr val="bg2"/>
              </a:buClr>
              <a:buSzPct val="70000"/>
              <a:buNone/>
            </a:pPr>
            <a:endParaRPr lang="fr-FR" altLang="fr-FR" dirty="0">
              <a:solidFill>
                <a:srgbClr val="A5002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chemeClr val="bg2"/>
              </a:buClr>
              <a:buSzPct val="70000"/>
              <a:buNone/>
            </a:pPr>
            <a:endParaRPr lang="fr-FR" altLang="fr-FR" dirty="0">
              <a:solidFill>
                <a:srgbClr val="A5002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chemeClr val="bg2"/>
              </a:buClr>
              <a:buSzPct val="70000"/>
              <a:buNone/>
            </a:pPr>
            <a:r>
              <a:rPr lang="fr-FR" altLang="fr-FR" sz="1600" b="1" dirty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CRITÈRES PRIORITAIRES </a:t>
            </a:r>
          </a:p>
          <a:p>
            <a:pPr marL="800100" lvl="1" indent="-342900" eaLnBrk="1" hangingPunct="1">
              <a:buClr>
                <a:schemeClr val="tx1"/>
              </a:buClr>
              <a:buSzPct val="100000"/>
              <a:buFont typeface="Calibri Light" panose="020F0302020204030204" pitchFamily="34" charset="0"/>
              <a:buAutoNum type="arabicPeriod"/>
            </a:pPr>
            <a:r>
              <a:rPr lang="fr-FR" altLang="fr-FR" dirty="0">
                <a:latin typeface="Calibri" panose="020F0502020204030204" pitchFamily="34" charset="0"/>
                <a:cs typeface="Arial" panose="020B0604020202020204" pitchFamily="34" charset="0"/>
              </a:rPr>
              <a:t>Le handicap (priorité absolue)</a:t>
            </a:r>
          </a:p>
          <a:p>
            <a:pPr marL="800100" lvl="1" indent="-342900" eaLnBrk="1" hangingPunct="1">
              <a:buClr>
                <a:schemeClr val="tx1"/>
              </a:buClr>
              <a:buSzPct val="100000"/>
              <a:buFont typeface="Calibri Light" panose="020F0302020204030204" pitchFamily="34" charset="0"/>
              <a:buAutoNum type="arabicPeriod"/>
            </a:pPr>
            <a:r>
              <a:rPr lang="fr-FR" altLang="fr-FR" dirty="0">
                <a:latin typeface="Calibri" panose="020F0502020204030204" pitchFamily="34" charset="0"/>
                <a:cs typeface="Arial" panose="020B0604020202020204" pitchFamily="34" charset="0"/>
              </a:rPr>
              <a:t>La nécessité d’une prise en charge médicale </a:t>
            </a:r>
            <a:r>
              <a:rPr lang="fr-FR" altLang="fr-FR" dirty="0">
                <a:latin typeface="Calibri" panose="020F0502020204030204" pitchFamily="34" charset="0"/>
                <a:ea typeface="Arial" panose="020B0604020202020204" pitchFamily="34" charset="0"/>
              </a:rPr>
              <a:t>à</a:t>
            </a:r>
            <a:r>
              <a:rPr lang="fr-FR" altLang="fr-FR" dirty="0">
                <a:latin typeface="Calibri" panose="020F0502020204030204" pitchFamily="34" charset="0"/>
                <a:cs typeface="Arial" panose="020B0604020202020204" pitchFamily="34" charset="0"/>
              </a:rPr>
              <a:t> proximité de l’établissement </a:t>
            </a:r>
          </a:p>
          <a:p>
            <a:pPr marL="800100" lvl="1" indent="-342900" eaLnBrk="1" hangingPunct="1">
              <a:buClr>
                <a:schemeClr val="tx1"/>
              </a:buClr>
              <a:buSzPct val="100000"/>
              <a:buFont typeface="Calibri Light" panose="020F0302020204030204" pitchFamily="34" charset="0"/>
              <a:buAutoNum type="arabicPeriod"/>
            </a:pPr>
            <a:r>
              <a:rPr lang="fr-FR" altLang="fr-FR" dirty="0">
                <a:latin typeface="Calibri" panose="020F0502020204030204" pitchFamily="34" charset="0"/>
                <a:cs typeface="Arial" panose="020B0604020202020204" pitchFamily="34" charset="0"/>
              </a:rPr>
              <a:t>Les élèves boursiers au mérite ou sur critère social</a:t>
            </a:r>
          </a:p>
          <a:p>
            <a:pPr marL="800100" lvl="1" indent="-342900" eaLnBrk="1" hangingPunct="1">
              <a:buClr>
                <a:schemeClr val="tx1"/>
              </a:buClr>
              <a:buSzPct val="100000"/>
              <a:buFont typeface="Calibri Light" panose="020F0302020204030204" pitchFamily="34" charset="0"/>
              <a:buAutoNum type="arabicPeriod"/>
            </a:pPr>
            <a:r>
              <a:rPr lang="fr-FR" altLang="fr-FR" dirty="0">
                <a:latin typeface="Calibri" panose="020F0502020204030204" pitchFamily="34" charset="0"/>
                <a:cs typeface="Arial" panose="020B0604020202020204" pitchFamily="34" charset="0"/>
              </a:rPr>
              <a:t>Les élèves dont un frère ou une sœur est déj</a:t>
            </a:r>
            <a:r>
              <a:rPr lang="fr-FR" altLang="fr-FR" dirty="0">
                <a:latin typeface="Calibri" panose="020F0502020204030204" pitchFamily="34" charset="0"/>
                <a:ea typeface="Arial" panose="020B0604020202020204" pitchFamily="34" charset="0"/>
              </a:rPr>
              <a:t>à</a:t>
            </a:r>
            <a:r>
              <a:rPr lang="fr-FR" altLang="fr-FR" dirty="0">
                <a:latin typeface="Calibri" panose="020F0502020204030204" pitchFamily="34" charset="0"/>
                <a:cs typeface="Arial" panose="020B0604020202020204" pitchFamily="34" charset="0"/>
              </a:rPr>
              <a:t> scolarisé(e) dans l’établissement</a:t>
            </a:r>
          </a:p>
          <a:p>
            <a:pPr marL="800100" lvl="1" indent="-342900" eaLnBrk="1" hangingPunct="1">
              <a:buClr>
                <a:schemeClr val="tx1"/>
              </a:buClr>
              <a:buSzPct val="100000"/>
              <a:buFont typeface="Calibri Light" panose="020F0302020204030204" pitchFamily="34" charset="0"/>
              <a:buAutoNum type="arabicPeriod"/>
            </a:pPr>
            <a:r>
              <a:rPr lang="fr-FR" altLang="fr-FR" dirty="0">
                <a:latin typeface="Calibri" panose="020F0502020204030204" pitchFamily="34" charset="0"/>
              </a:rPr>
              <a:t>Les élèves dont le domicile est situé en limite de secteur et proche de l'établissement souhaité.</a:t>
            </a:r>
            <a:endParaRPr lang="fr-FR" altLang="fr-FR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 eaLnBrk="1" hangingPunct="1">
              <a:buClr>
                <a:schemeClr val="tx1"/>
              </a:buClr>
              <a:buSzPct val="100000"/>
              <a:buFont typeface="Calibri Light" panose="020F0302020204030204" pitchFamily="34" charset="0"/>
              <a:buAutoNum type="arabicPeriod"/>
            </a:pPr>
            <a:r>
              <a:rPr lang="fr-FR" altLang="fr-FR" dirty="0">
                <a:latin typeface="Calibri" panose="020F0502020204030204" pitchFamily="34" charset="0"/>
                <a:cs typeface="Arial" panose="020B0604020202020204" pitchFamily="34" charset="0"/>
              </a:rPr>
              <a:t>Les élèves devant suivre un parcours particulier</a:t>
            </a:r>
            <a:endParaRPr lang="fr-FR" altLang="fr-FR" dirty="0">
              <a:latin typeface="Calibri" panose="020F0502020204030204" pitchFamily="34" charset="0"/>
              <a:ea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3175" y="989013"/>
            <a:ext cx="8659813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fr-FR" altLang="fr-FR" sz="20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Microsoft YaHei" panose="020B0503020204020204" charset="-122"/>
                <a:cs typeface="Calibri" panose="020F0502020204030204" pitchFamily="34" charset="0"/>
              </a:rPr>
              <a:t>L’Assouplissement de la carte scolaire / </a:t>
            </a:r>
            <a:r>
              <a:rPr kumimoji="0" lang="fr-FR" altLang="fr-FR" sz="18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Microsoft YaHei" panose="020B0503020204020204" charset="-122"/>
                <a:cs typeface="Calibri" panose="020F0502020204030204" pitchFamily="34" charset="0"/>
              </a:rPr>
              <a:t>DEMANDE DE DEROGATION</a:t>
            </a:r>
          </a:p>
        </p:txBody>
      </p:sp>
      <p:sp>
        <p:nvSpPr>
          <p:cNvPr id="36868" name="Espace réservé du numéro de diapositive 3"/>
          <p:cNvSpPr txBox="1">
            <a:spLocks noGrp="1"/>
          </p:cNvSpPr>
          <p:nvPr>
            <p:ph type="sldNum" sz="quarter" idx="4"/>
          </p:nvPr>
        </p:nvSpPr>
        <p:spPr>
          <a:noFill/>
          <a:ln>
            <a:noFill/>
          </a:ln>
        </p:spPr>
        <p:txBody>
          <a:bodyPr anchor="ctr" anchorCtr="0"/>
          <a:lstStyle>
            <a:lvl1pPr marL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lvl="1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fr-FR" alt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fld>
            <a:endParaRPr lang="fr-FR" altLang="fr-FR" sz="1000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 : coins arrondis 1"/>
          <p:cNvSpPr/>
          <p:nvPr/>
        </p:nvSpPr>
        <p:spPr>
          <a:xfrm>
            <a:off x="223838" y="5500688"/>
            <a:ext cx="11663363" cy="5238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fr-FR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Concernant les procédures d’affectation, renseignez-vous auprès de votre établissement et du CIO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TextShape 1"/>
          <p:cNvSpPr txBox="1"/>
          <p:nvPr/>
        </p:nvSpPr>
        <p:spPr>
          <a:xfrm>
            <a:off x="106363" y="295275"/>
            <a:ext cx="10802938" cy="758825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marR="0" algn="ct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4000" b="1" kern="1200" cap="none" spc="-1" normalizeH="0" baseline="0" noProof="0" dirty="0">
                <a:solidFill>
                  <a:srgbClr val="5E5E5E"/>
                </a:solidFill>
                <a:latin typeface="Calibri" panose="020F0502020204030204"/>
                <a:ea typeface="+mn-ea"/>
                <a:cs typeface="+mn-cs"/>
              </a:rPr>
              <a:t>Pour vous aider </a:t>
            </a:r>
            <a:endParaRPr kumimoji="0" lang="fr-FR" sz="4000" kern="1200" cap="none" spc="-1" normalizeH="0" baseline="0" noProof="0" dirty="0">
              <a:solidFill>
                <a:srgbClr val="000000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4" name="CustomShape 3"/>
          <p:cNvSpPr/>
          <p:nvPr/>
        </p:nvSpPr>
        <p:spPr>
          <a:xfrm>
            <a:off x="349250" y="939800"/>
            <a:ext cx="11511280" cy="116395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11320" tIns="0" rIns="211320" bIns="0" anchor="ctr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65"/>
              </a:spcAft>
              <a:buClrTx/>
              <a:buSzTx/>
              <a:buFontTx/>
              <a:buNone/>
              <a:defRPr/>
            </a:pPr>
            <a:r>
              <a:rPr kumimoji="0" lang="fr-FR" sz="4000" b="1" i="0" u="none" strike="noStrike" kern="1200" cap="none" spc="-1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Journées portes ouvertes dans </a:t>
            </a:r>
            <a:r>
              <a:rPr kumimoji="0" lang="fr-FR" sz="40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établissements et les mini stages pour les élèves</a:t>
            </a:r>
            <a:endParaRPr kumimoji="0" lang="fr-FR" sz="4000" b="0" i="0" u="none" strike="noStrike" kern="1200" cap="none" spc="-1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88" name="CustomShape 7"/>
          <p:cNvSpPr/>
          <p:nvPr/>
        </p:nvSpPr>
        <p:spPr>
          <a:xfrm>
            <a:off x="2185988" y="3848100"/>
            <a:ext cx="6805613" cy="5048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11320" tIns="0" rIns="211320" bIns="0" anchor="ctr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65"/>
              </a:spcAft>
              <a:buClrTx/>
              <a:buSzTx/>
              <a:buFontTx/>
              <a:buNone/>
              <a:defRPr/>
            </a:pPr>
            <a:r>
              <a:rPr kumimoji="0" lang="fr-FR" sz="1900" b="1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CDI du collège</a:t>
            </a:r>
            <a:endParaRPr kumimoji="0" lang="fr-FR" sz="19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91" name="CustomShape 10"/>
          <p:cNvSpPr/>
          <p:nvPr/>
        </p:nvSpPr>
        <p:spPr>
          <a:xfrm>
            <a:off x="2981325" y="2841625"/>
            <a:ext cx="8235950" cy="1511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11320" tIns="0" rIns="211320" bIns="0" anchor="ctr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65"/>
              </a:spcAft>
              <a:buClrTx/>
              <a:buSzTx/>
              <a:buFontTx/>
              <a:buNone/>
              <a:defRPr/>
            </a:pPr>
            <a:endParaRPr kumimoji="0" lang="fr-FR" sz="1900" b="1" i="0" u="none" strike="noStrike" kern="1200" cap="none" spc="-1" normalizeH="0" baseline="0" noProof="0" dirty="0">
              <a:ln>
                <a:noFill/>
              </a:ln>
              <a:solidFill>
                <a:srgbClr val="6E6E6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65"/>
              </a:spcAft>
              <a:buClrTx/>
              <a:buSzTx/>
              <a:buFontTx/>
              <a:buNone/>
              <a:defRPr/>
            </a:pPr>
            <a:endParaRPr kumimoji="0" lang="fr-FR" sz="1900" b="1" i="0" u="none" strike="noStrike" kern="1200" cap="none" spc="-1" normalizeH="0" baseline="0" noProof="0" dirty="0">
              <a:ln>
                <a:noFill/>
              </a:ln>
              <a:solidFill>
                <a:srgbClr val="6E6E6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65"/>
              </a:spcAft>
              <a:buClrTx/>
              <a:buSzTx/>
              <a:buFontTx/>
              <a:buNone/>
              <a:defRPr/>
            </a:pPr>
            <a:r>
              <a:rPr kumimoji="0" lang="fr-FR" sz="2400" b="1" i="0" u="none" strike="noStrike" kern="1200" cap="none" spc="-1" normalizeH="0" baseline="0" noProof="0" dirty="0">
                <a:ln>
                  <a:noFill/>
                </a:ln>
                <a:solidFill>
                  <a:srgbClr val="6E6E6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Sites :     </a:t>
            </a:r>
            <a:r>
              <a:rPr kumimoji="0" lang="fr-FR" sz="32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6E6E6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www.onisep.fr</a:t>
            </a:r>
            <a:r>
              <a:rPr kumimoji="0" lang="fr-FR" sz="24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6E6E6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/ nouvelle voie pro, Horizons21...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65"/>
              </a:spcAft>
              <a:buClrTx/>
              <a:buSzTx/>
              <a:buFontTx/>
              <a:buNone/>
              <a:defRPr/>
            </a:pPr>
            <a:r>
              <a:rPr kumimoji="0" lang="fr-FR" sz="24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6E6E6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Voir aussi ressources </a:t>
            </a:r>
            <a:r>
              <a:rPr kumimoji="0" lang="fr-FR" sz="24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sur l’ENT </a:t>
            </a:r>
            <a:r>
              <a:rPr kumimoji="0" lang="fr-FR" sz="24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6E6E6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 l’établissement</a:t>
            </a:r>
            <a:endParaRPr kumimoji="0" lang="fr-FR" sz="2400" b="1" i="0" u="none" strike="noStrike" kern="1200" cap="none" spc="-1" normalizeH="0" baseline="0" noProof="0" dirty="0">
              <a:ln>
                <a:noFill/>
              </a:ln>
              <a:solidFill>
                <a:srgbClr val="6E6E6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65"/>
              </a:spcAft>
              <a:buClrTx/>
              <a:buSzTx/>
              <a:buFontTx/>
              <a:buNone/>
              <a:defRPr/>
            </a:pPr>
            <a:endParaRPr kumimoji="0" lang="fr-FR" sz="1900" b="1" i="0" u="none" strike="noStrike" kern="1200" cap="none" spc="-1" normalizeH="0" baseline="0" noProof="0" dirty="0">
              <a:ln>
                <a:noFill/>
              </a:ln>
              <a:solidFill>
                <a:srgbClr val="6E6E6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65"/>
              </a:spcAft>
              <a:buClrTx/>
              <a:buSzTx/>
              <a:buFontTx/>
              <a:buNone/>
              <a:defRPr/>
            </a:pPr>
            <a:endParaRPr kumimoji="0" lang="fr-FR" sz="19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92" name="CustomShape 11"/>
          <p:cNvSpPr/>
          <p:nvPr/>
        </p:nvSpPr>
        <p:spPr>
          <a:xfrm>
            <a:off x="266700" y="2225675"/>
            <a:ext cx="6954838" cy="560388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round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493" name="CustomShape 12"/>
          <p:cNvSpPr/>
          <p:nvPr/>
        </p:nvSpPr>
        <p:spPr>
          <a:xfrm>
            <a:off x="349250" y="2002790"/>
            <a:ext cx="6490335" cy="92583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11320" tIns="0" rIns="211320" bIns="0" anchor="ctr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65"/>
              </a:spcAft>
              <a:buClrTx/>
              <a:buSzTx/>
              <a:buFontTx/>
              <a:buNone/>
              <a:defRPr/>
            </a:pPr>
            <a:r>
              <a:rPr kumimoji="0" lang="fr-FR" sz="2800" b="1" i="0" u="none" strike="noStrike" kern="1200" cap="none" spc="-1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Guide gratuit  </a:t>
            </a:r>
            <a:r>
              <a:rPr kumimoji="0" lang="fr-FR" sz="2800" b="1" i="0" u="none" strike="noStrike" kern="1200" cap="none" spc="-1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« </a:t>
            </a:r>
            <a:r>
              <a:rPr kumimoji="0" lang="fr-FR" sz="2800" b="1" i="0" u="none" strike="noStrike" kern="1200" cap="none" spc="-1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 classe de 3ème</a:t>
            </a:r>
            <a:r>
              <a:rPr kumimoji="0" lang="fr-FR" sz="2800" b="1" i="0" u="none" strike="noStrike" kern="1200" cap="none" spc="-1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 </a:t>
            </a:r>
            <a:r>
              <a:rPr kumimoji="0" lang="fr-FR" sz="2800" b="1" i="0" u="none" strike="noStrike" kern="1200" cap="none" spc="-1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»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65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1200" cap="none" spc="-1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Brochures Région et ONISEP</a:t>
            </a:r>
          </a:p>
        </p:txBody>
      </p:sp>
      <p:sp>
        <p:nvSpPr>
          <p:cNvPr id="10" name="CustomShape 9"/>
          <p:cNvSpPr/>
          <p:nvPr/>
        </p:nvSpPr>
        <p:spPr>
          <a:xfrm>
            <a:off x="681038" y="4456113"/>
            <a:ext cx="10312400" cy="21574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11320" tIns="0" rIns="211320" bIns="0" anchor="ctr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defRPr/>
            </a:pPr>
            <a:r>
              <a:rPr kumimoji="0" lang="fr-FR" sz="2400" b="1" i="0" u="none" strike="noStrike" kern="1200" cap="none" spc="-1" normalizeH="0" baseline="0" noProof="0" dirty="0">
                <a:ln>
                  <a:noFill/>
                </a:ln>
                <a:solidFill>
                  <a:srgbClr val="6E6E6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Rencontrer </a:t>
            </a:r>
            <a:r>
              <a:rPr kumimoji="0" lang="fr-FR" sz="24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6E6E6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le PP de la classe, et la </a:t>
            </a:r>
            <a:r>
              <a:rPr kumimoji="0" lang="fr-FR" sz="2400" b="1" i="0" u="none" strike="noStrike" kern="1200" cap="none" spc="-1" normalizeH="0" baseline="0" noProof="0" dirty="0">
                <a:ln>
                  <a:noFill/>
                </a:ln>
                <a:solidFill>
                  <a:srgbClr val="6E6E6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Psychologue E.N., conseillère </a:t>
            </a:r>
            <a:r>
              <a:rPr kumimoji="0" lang="fr-FR" sz="24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6E6E6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 orientation</a:t>
            </a:r>
            <a:r>
              <a:rPr kumimoji="0" lang="fr-FR" sz="2400" b="1" i="0" u="none" strike="noStrike" kern="1200" cap="none" spc="-1" normalizeH="0" baseline="0" noProof="0" dirty="0">
                <a:ln>
                  <a:noFill/>
                </a:ln>
                <a:solidFill>
                  <a:srgbClr val="6E6E6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  <a:endParaRPr kumimoji="0" lang="fr-FR" sz="2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Clr>
                <a:srgbClr val="6E6E6E"/>
              </a:buClr>
              <a:buSzTx/>
              <a:buFont typeface="Arial" panose="020B0604020202020204"/>
              <a:buChar char="•"/>
              <a:defRPr/>
            </a:pPr>
            <a:r>
              <a:rPr kumimoji="0" lang="fr-FR" sz="24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6E6E6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 collège (Permanence établissement le</a:t>
            </a:r>
            <a:r>
              <a:rPr kumimoji="0" lang="fr-FR" sz="2400" b="1" i="0" u="none" strike="noStrike" kern="1200" cap="none" spc="-1" normalizeH="0" noProof="0" dirty="0" smtClean="0">
                <a:ln>
                  <a:noFill/>
                </a:ln>
                <a:solidFill>
                  <a:srgbClr val="6E6E6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Mardi matin sur RV</a:t>
            </a:r>
            <a:r>
              <a:rPr kumimoji="0" lang="fr-FR" sz="24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6E6E6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Clr>
                <a:srgbClr val="6E6E6E"/>
              </a:buClr>
              <a:buSzTx/>
              <a:buFont typeface="Arial" panose="020B0604020202020204"/>
              <a:buChar char="•"/>
              <a:defRPr/>
            </a:pPr>
            <a:r>
              <a:rPr kumimoji="0" lang="fr-FR" sz="24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6E6E6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 C.I.O de Foix/Pamiers sur RDV  </a:t>
            </a:r>
            <a:endParaRPr kumimoji="0" lang="fr-FR" sz="2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63" y="190500"/>
            <a:ext cx="10528663" cy="6010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5" name="Espace réservé du numéro de diapositive 3"/>
          <p:cNvSpPr txBox="1">
            <a:spLocks noGrp="1"/>
          </p:cNvSpPr>
          <p:nvPr>
            <p:ph type="sldNum" sz="quarter" idx="4"/>
          </p:nvPr>
        </p:nvSpPr>
        <p:spPr>
          <a:noFill/>
          <a:ln>
            <a:noFill/>
          </a:ln>
        </p:spPr>
        <p:txBody>
          <a:bodyPr anchor="ctr" anchorCtr="0"/>
          <a:lstStyle>
            <a:lvl1pPr marL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lvl="1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fr-FR" alt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fld>
            <a:endParaRPr lang="fr-FR" altLang="fr-FR" sz="1000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CustomShape 2"/>
          <p:cNvSpPr/>
          <p:nvPr/>
        </p:nvSpPr>
        <p:spPr>
          <a:xfrm>
            <a:off x="3152775" y="1308100"/>
            <a:ext cx="6975475" cy="1042988"/>
          </a:xfrm>
          <a:prstGeom prst="homePlate">
            <a:avLst>
              <a:gd name="adj" fmla="val 50000"/>
            </a:avLst>
          </a:prstGeom>
          <a:solidFill>
            <a:schemeClr val="accent2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200" tIns="76320" rIns="460440" bIns="7632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defRPr/>
            </a:pPr>
            <a:r>
              <a:rPr kumimoji="0" lang="fr-FR" sz="3200" b="1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Apprendre un métier, préparer un diplôme professionnel</a:t>
            </a:r>
            <a:endParaRPr kumimoji="0" lang="fr-FR" sz="3200" b="1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32" name="CustomShape 3"/>
          <p:cNvSpPr/>
          <p:nvPr/>
        </p:nvSpPr>
        <p:spPr>
          <a:xfrm>
            <a:off x="1847850" y="1417638"/>
            <a:ext cx="1042988" cy="1042988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3" name="CustomShape 4"/>
          <p:cNvSpPr/>
          <p:nvPr/>
        </p:nvSpPr>
        <p:spPr>
          <a:xfrm>
            <a:off x="3152775" y="2698750"/>
            <a:ext cx="6975475" cy="1044575"/>
          </a:xfrm>
          <a:prstGeom prst="homePlate">
            <a:avLst>
              <a:gd name="adj" fmla="val 50000"/>
            </a:avLst>
          </a:prstGeom>
          <a:solidFill>
            <a:schemeClr val="accent3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200" tIns="76320" rIns="460440" bIns="7632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defRPr/>
            </a:pPr>
            <a:r>
              <a:rPr kumimoji="0" lang="fr-FR" sz="3200" b="1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Découvrir l’entreprise</a:t>
            </a:r>
            <a:endParaRPr kumimoji="0" lang="fr-FR" sz="3200" b="1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34" name="CustomShape 5"/>
          <p:cNvSpPr/>
          <p:nvPr/>
        </p:nvSpPr>
        <p:spPr>
          <a:xfrm>
            <a:off x="1847850" y="2698750"/>
            <a:ext cx="1042988" cy="1044575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5" name="CustomShape 6"/>
          <p:cNvSpPr/>
          <p:nvPr/>
        </p:nvSpPr>
        <p:spPr>
          <a:xfrm>
            <a:off x="3152775" y="4089400"/>
            <a:ext cx="6975475" cy="1044575"/>
          </a:xfrm>
          <a:prstGeom prst="homePlate">
            <a:avLst>
              <a:gd name="adj" fmla="val 50000"/>
            </a:avLst>
          </a:prstGeom>
          <a:solidFill>
            <a:schemeClr val="accent4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200" tIns="76320" rIns="460440" bIns="7632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defRPr/>
            </a:pPr>
            <a:r>
              <a:rPr kumimoji="0" lang="fr-FR" sz="3200" b="1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 formations dans tous les domaines</a:t>
            </a:r>
            <a:endParaRPr kumimoji="0" lang="fr-FR" sz="3200" b="1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36" name="CustomShape 7"/>
          <p:cNvSpPr/>
          <p:nvPr/>
        </p:nvSpPr>
        <p:spPr>
          <a:xfrm>
            <a:off x="1881188" y="4081463"/>
            <a:ext cx="1044575" cy="1044575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7" name="CustomShape 8"/>
          <p:cNvSpPr/>
          <p:nvPr/>
        </p:nvSpPr>
        <p:spPr>
          <a:xfrm>
            <a:off x="3157538" y="5449888"/>
            <a:ext cx="6970713" cy="1044575"/>
          </a:xfrm>
          <a:prstGeom prst="homePlate">
            <a:avLst>
              <a:gd name="adj" fmla="val 50000"/>
            </a:avLst>
          </a:prstGeom>
          <a:solidFill>
            <a:schemeClr val="accent5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200" tIns="76320" rIns="460440" bIns="76320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defRPr/>
            </a:pPr>
            <a:r>
              <a:rPr kumimoji="0" lang="fr-FR" sz="2400" b="1" i="0" u="none" strike="noStrike" kern="1200" cap="none" spc="-1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Deux modalités de préparation :</a:t>
            </a:r>
            <a:endParaRPr kumimoji="0" lang="fr-FR" sz="2400" b="1" i="0" u="none" strike="noStrike" kern="1200" cap="none" spc="-1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1450" marR="0" lvl="1" indent="-17081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40"/>
              </a:spcAft>
              <a:buClr>
                <a:srgbClr val="6E6E6E"/>
              </a:buClr>
              <a:buSzTx/>
              <a:buFont typeface="Symbol" panose="05050102010706020507" pitchFamily="18" charset="2"/>
              <a:buChar char=""/>
              <a:defRPr/>
            </a:pPr>
            <a:r>
              <a:rPr kumimoji="0" lang="fr-FR" sz="1800" b="1" i="0" u="none" strike="noStrike" kern="1200" cap="none" spc="-1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temps plein, en lycée professionnel</a:t>
            </a:r>
            <a:endParaRPr kumimoji="0" lang="fr-FR" sz="1800" b="1" i="0" u="none" strike="noStrike" kern="1200" cap="none" spc="-1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1450" marR="0" lvl="1" indent="-17081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40"/>
              </a:spcAft>
              <a:buClr>
                <a:srgbClr val="6E6E6E"/>
              </a:buClr>
              <a:buSzTx/>
              <a:buFont typeface="Symbol" panose="05050102010706020507" pitchFamily="18" charset="2"/>
              <a:buChar char=""/>
              <a:defRPr/>
            </a:pPr>
            <a:r>
              <a:rPr kumimoji="0" lang="fr-FR" sz="1800" b="1" i="0" u="none" strike="noStrike" kern="1200" cap="none" spc="-1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 alternance, sous contrat de travail (CFA, entreprise)</a:t>
            </a:r>
            <a:endParaRPr kumimoji="0" lang="fr-FR" sz="1800" b="1" i="0" u="none" strike="noStrike" kern="1200" cap="none" spc="-1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38" name="CustomShape 9"/>
          <p:cNvSpPr/>
          <p:nvPr/>
        </p:nvSpPr>
        <p:spPr>
          <a:xfrm>
            <a:off x="1879600" y="5441950"/>
            <a:ext cx="1044575" cy="1042988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Rectangle 1"/>
          <p:cNvSpPr/>
          <p:nvPr/>
        </p:nvSpPr>
        <p:spPr>
          <a:xfrm>
            <a:off x="-89468" y="0"/>
            <a:ext cx="748839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6000" b="1" i="0" u="none" strike="noStrike" kern="1200" cap="none" spc="0" normalizeH="0" baseline="0" noProof="0" dirty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La voie Professionnelle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Graphique 1"/>
          <p:cNvGraphicFramePr/>
          <p:nvPr/>
        </p:nvGraphicFramePr>
        <p:xfrm>
          <a:off x="179388" y="361950"/>
          <a:ext cx="12012612" cy="649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r:id="rId3" imgW="12009120" imgH="6132830" progId="Excel.Chart.8">
                  <p:embed/>
                </p:oleObj>
              </mc:Choice>
              <mc:Fallback>
                <p:oleObj r:id="rId3" imgW="12009120" imgH="6132830" progId="Excel.Chart.8">
                  <p:embed/>
                  <p:pic>
                    <p:nvPicPr>
                      <p:cNvPr id="0" name="Image 307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9388" y="361950"/>
                        <a:ext cx="12012612" cy="64960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9442450" y="-7937"/>
            <a:ext cx="2749550" cy="369888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none">
            <a:spAutoFit/>
          </a:bodyPr>
          <a:lstStyle/>
          <a:p>
            <a:pPr marR="0" defTabSz="457200">
              <a:buClrTx/>
              <a:buSzTx/>
              <a:buFontTx/>
              <a:buNone/>
              <a:defRPr/>
            </a:pPr>
            <a:r>
              <a:rPr kumimoji="0" lang="fr-FR" b="1" kern="1200" cap="none" spc="0" normalizeH="0" baseline="0" noProof="0" dirty="0">
                <a:solidFill>
                  <a:schemeClr val="bg1"/>
                </a:solidFill>
                <a:latin typeface="Arial Black" panose="020B0A04020102020204" pitchFamily="34" charset="0"/>
                <a:ea typeface="+mn-ea"/>
                <a:cs typeface="+mn-cs"/>
              </a:rPr>
              <a:t>Voie professionnelle</a:t>
            </a:r>
          </a:p>
        </p:txBody>
      </p:sp>
      <p:sp>
        <p:nvSpPr>
          <p:cNvPr id="17412" name="Espace réservé du numéro de diapositive 3"/>
          <p:cNvSpPr txBox="1">
            <a:spLocks noGrp="1"/>
          </p:cNvSpPr>
          <p:nvPr>
            <p:ph type="sldNum" sz="quarter" idx="4"/>
          </p:nvPr>
        </p:nvSpPr>
        <p:spPr>
          <a:noFill/>
          <a:ln>
            <a:noFill/>
          </a:ln>
        </p:spPr>
        <p:txBody>
          <a:bodyPr anchor="ctr" anchorCtr="0"/>
          <a:lstStyle>
            <a:lvl1pPr marL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lvl="1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fr-FR" alt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fld>
            <a:endParaRPr lang="fr-FR" altLang="fr-FR" sz="1000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3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5425" y="1058863"/>
            <a:ext cx="5368925" cy="1057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 vert="horz" wrap="square" lIns="91440" tIns="45720" rIns="91440" bIns="45720" anchor="ctr" anchorCtr="0"/>
          <a:lstStyle/>
          <a:p>
            <a:pPr algn="ctr">
              <a:buNone/>
            </a:pPr>
            <a:r>
              <a:rPr lang="fr-FR" altLang="x-none" dirty="0"/>
              <a:t>Le Bac Professionnel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 hasCustomPrompt="1"/>
            <p:extLst>
              <p:ext uri="{D42A27DB-BD31-4B8C-83A1-F6EECF244321}">
                <p14:modId xmlns:p14="http://schemas.microsoft.com/office/powerpoint/2010/main" val="612864656"/>
              </p:ext>
            </p:extLst>
          </p:nvPr>
        </p:nvGraphicFramePr>
        <p:xfrm>
          <a:off x="1524000" y="857232"/>
          <a:ext cx="9144000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Ellipse 4"/>
          <p:cNvSpPr/>
          <p:nvPr/>
        </p:nvSpPr>
        <p:spPr>
          <a:xfrm>
            <a:off x="8953500" y="1714500"/>
            <a:ext cx="1500188" cy="9286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Stage: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à 6 semaines </a:t>
            </a:r>
          </a:p>
        </p:txBody>
      </p:sp>
      <p:sp>
        <p:nvSpPr>
          <p:cNvPr id="6" name="Ellipse 5"/>
          <p:cNvSpPr/>
          <p:nvPr/>
        </p:nvSpPr>
        <p:spPr>
          <a:xfrm>
            <a:off x="9024938" y="3571875"/>
            <a:ext cx="1500188" cy="9286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Stage: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 à 8 semaines </a:t>
            </a:r>
          </a:p>
        </p:txBody>
      </p:sp>
      <p:sp>
        <p:nvSpPr>
          <p:cNvPr id="7" name="Ellipse 6"/>
          <p:cNvSpPr/>
          <p:nvPr/>
        </p:nvSpPr>
        <p:spPr>
          <a:xfrm>
            <a:off x="9167813" y="5572125"/>
            <a:ext cx="1500188" cy="9286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Stage: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 semaines 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Graphique 2"/>
          <p:cNvGraphicFramePr/>
          <p:nvPr/>
        </p:nvGraphicFramePr>
        <p:xfrm>
          <a:off x="-395287" y="674688"/>
          <a:ext cx="9118600" cy="573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r:id="rId3" imgW="9119870" imgH="5736590" progId="Excel.Chart.8">
                  <p:embed/>
                </p:oleObj>
              </mc:Choice>
              <mc:Fallback>
                <p:oleObj r:id="rId3" imgW="9119870" imgH="5736590" progId="Excel.Chart.8">
                  <p:embed/>
                  <p:pic>
                    <p:nvPicPr>
                      <p:cNvPr id="0" name="Image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395287" y="674688"/>
                        <a:ext cx="9118600" cy="57356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6975475" y="3108325"/>
            <a:ext cx="4911725" cy="3140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Enseignements professionnels :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Dont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-intervention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enseignant pro avec enseignants de français ou de mathématiques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Dont réalisation d’un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chef d’œuvre en 1</a:t>
            </a:r>
            <a:r>
              <a:rPr kumimoji="0" lang="fr-FR" sz="1800" b="1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et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fr-FR" sz="1800" b="1" i="0" u="none" strike="noStrike" kern="1200" cap="none" spc="0" normalizeH="0" baseline="3000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le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(œuvre concrète et pluridisciplinaire)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Enseignements généraux 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Français, HG, EMC, LV1, math, PC ou LV2, Arts, EPS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18 à 22 semaines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PFMP sur les 3 années </a:t>
            </a:r>
            <a:b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bac pro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460" name="ZoneTexte 4"/>
          <p:cNvSpPr txBox="1"/>
          <p:nvPr/>
        </p:nvSpPr>
        <p:spPr>
          <a:xfrm>
            <a:off x="1954213" y="1139825"/>
            <a:ext cx="8990012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fr-FR" altLang="fr-FR" sz="3200" b="1" dirty="0">
                <a:solidFill>
                  <a:srgbClr val="FF0000"/>
                </a:solidFill>
                <a:latin typeface="Calibri" panose="020F0502020204030204" pitchFamily="34" charset="0"/>
              </a:rPr>
              <a:t>LA RÉPARTITION DES ENSEIGNEMENTS EN BAC PRO</a:t>
            </a:r>
            <a:r>
              <a:rPr lang="fr-FR" altLang="fr-FR" sz="32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9442450" y="-7937"/>
            <a:ext cx="2749550" cy="369888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none">
            <a:spAutoFit/>
          </a:bodyPr>
          <a:lstStyle/>
          <a:p>
            <a:pPr marR="0" defTabSz="457200">
              <a:buClrTx/>
              <a:buSzTx/>
              <a:buFontTx/>
              <a:buNone/>
              <a:defRPr/>
            </a:pPr>
            <a:r>
              <a:rPr kumimoji="0" lang="fr-FR" b="1" kern="1200" cap="none" spc="0" normalizeH="0" baseline="0" noProof="0" dirty="0">
                <a:solidFill>
                  <a:schemeClr val="bg1"/>
                </a:solidFill>
                <a:latin typeface="Arial Black" panose="020B0A04020102020204" pitchFamily="34" charset="0"/>
                <a:ea typeface="+mn-ea"/>
                <a:cs typeface="+mn-cs"/>
              </a:rPr>
              <a:t>Voie professionnelle</a:t>
            </a:r>
          </a:p>
        </p:txBody>
      </p:sp>
      <p:sp>
        <p:nvSpPr>
          <p:cNvPr id="19462" name="Espace réservé du numéro de diapositive 3"/>
          <p:cNvSpPr txBox="1">
            <a:spLocks noGrp="1"/>
          </p:cNvSpPr>
          <p:nvPr>
            <p:ph type="sldNum" sz="quarter" idx="4"/>
          </p:nvPr>
        </p:nvSpPr>
        <p:spPr>
          <a:noFill/>
          <a:ln>
            <a:noFill/>
          </a:ln>
        </p:spPr>
        <p:txBody>
          <a:bodyPr anchor="ctr" anchorCtr="0"/>
          <a:lstStyle>
            <a:lvl1pPr marL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lvl="1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fr-FR" alt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fld>
            <a:endParaRPr lang="fr-FR" altLang="fr-FR" sz="1000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3" name="Rectangle 1"/>
          <p:cNvSpPr/>
          <p:nvPr/>
        </p:nvSpPr>
        <p:spPr>
          <a:xfrm>
            <a:off x="5708650" y="1724025"/>
            <a:ext cx="5235575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fr-FR" altLang="x-none" b="1" dirty="0">
                <a:solidFill>
                  <a:srgbClr val="000000"/>
                </a:solidFill>
                <a:latin typeface="Calibri" panose="020F0502020204030204" pitchFamily="34" charset="0"/>
              </a:rPr>
              <a:t>Sous statut scolaire ou en apprentissage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fr-FR" altLang="x-none" b="1" dirty="0">
                <a:solidFill>
                  <a:srgbClr val="000000"/>
                </a:solidFill>
                <a:latin typeface="Calibri" panose="020F0502020204030204" pitchFamily="34" charset="0"/>
              </a:rPr>
              <a:t>Prépare à un </a:t>
            </a:r>
            <a:r>
              <a:rPr lang="fr-FR" altLang="x-none" b="1" dirty="0">
                <a:solidFill>
                  <a:srgbClr val="FF0000"/>
                </a:solidFill>
                <a:latin typeface="Calibri" panose="020F0502020204030204" pitchFamily="34" charset="0"/>
              </a:rPr>
              <a:t>champ professionnel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fr-FR" altLang="x-none" b="1" dirty="0">
                <a:solidFill>
                  <a:srgbClr val="000000"/>
                </a:solidFill>
                <a:latin typeface="Calibri" panose="020F0502020204030204" pitchFamily="34" charset="0"/>
              </a:rPr>
              <a:t>80 spécialités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fr-FR" altLang="x-none" b="1" dirty="0">
                <a:solidFill>
                  <a:srgbClr val="000000"/>
                </a:solidFill>
                <a:latin typeface="Calibri" panose="020F0502020204030204" pitchFamily="34" charset="0"/>
              </a:rPr>
              <a:t>Poursuite d’études essentiellement en </a:t>
            </a:r>
            <a:r>
              <a:rPr lang="fr-FR" altLang="x-none" b="1" dirty="0">
                <a:solidFill>
                  <a:srgbClr val="FF0000"/>
                </a:solidFill>
                <a:latin typeface="Calibri" panose="020F0502020204030204" pitchFamily="34" charset="0"/>
              </a:rPr>
              <a:t>BTS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CustomShape 2"/>
          <p:cNvSpPr/>
          <p:nvPr/>
        </p:nvSpPr>
        <p:spPr>
          <a:xfrm>
            <a:off x="344488" y="1785938"/>
            <a:ext cx="4081463" cy="1044575"/>
          </a:xfrm>
          <a:prstGeom prst="homePlate">
            <a:avLst>
              <a:gd name="adj" fmla="val 50000"/>
            </a:avLst>
          </a:prstGeom>
          <a:solidFill>
            <a:schemeClr val="accent2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200" tIns="76320" rIns="460440" bIns="7632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2de pro Hôtellerie-restauration </a:t>
            </a:r>
          </a:p>
        </p:txBody>
      </p:sp>
      <p:sp>
        <p:nvSpPr>
          <p:cNvPr id="233" name="CustomShape 4"/>
          <p:cNvSpPr/>
          <p:nvPr/>
        </p:nvSpPr>
        <p:spPr>
          <a:xfrm>
            <a:off x="344488" y="2995613"/>
            <a:ext cx="4081463" cy="2119313"/>
          </a:xfrm>
          <a:prstGeom prst="homePlate">
            <a:avLst>
              <a:gd name="adj" fmla="val 50000"/>
            </a:avLst>
          </a:prstGeom>
          <a:solidFill>
            <a:schemeClr val="accent3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200" tIns="76320" rIns="460440" bIns="7632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2de pro  Etudes et modélisation numérique du bâtiment</a:t>
            </a:r>
          </a:p>
        </p:txBody>
      </p:sp>
      <p:sp>
        <p:nvSpPr>
          <p:cNvPr id="235" name="CustomShape 6"/>
          <p:cNvSpPr/>
          <p:nvPr/>
        </p:nvSpPr>
        <p:spPr>
          <a:xfrm>
            <a:off x="344488" y="5449888"/>
            <a:ext cx="4081463" cy="1042988"/>
          </a:xfrm>
          <a:prstGeom prst="homePlate">
            <a:avLst>
              <a:gd name="adj" fmla="val 50000"/>
            </a:avLst>
          </a:prstGeom>
          <a:solidFill>
            <a:schemeClr val="accent4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200" tIns="76320" rIns="460440" bIns="7632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2de pro Métiers de la relation client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898342" y="219777"/>
            <a:ext cx="810984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3600" b="1" i="0" u="none" strike="noStrike" kern="1200" cap="none" spc="0" normalizeH="0" baseline="0" noProof="0" dirty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3600" b="1" i="0" u="sng" strike="noStrike" kern="1200" cap="none" spc="0" normalizeH="0" baseline="0" noProof="0" dirty="0" smtClean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Les </a:t>
            </a:r>
            <a:r>
              <a:rPr kumimoji="0" lang="fr-FR" sz="3600" b="1" i="0" u="sng" strike="noStrike" kern="1200" cap="none" spc="0" normalizeH="0" baseline="0" noProof="0" dirty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familles de métiers </a:t>
            </a:r>
            <a:r>
              <a:rPr kumimoji="0" lang="fr-FR" sz="3600" b="1" i="0" u="none" strike="noStrike" kern="1200" cap="none" spc="0" normalizeH="0" baseline="0" noProof="0" dirty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en seconde pro.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3600" b="1" i="0" u="none" strike="noStrike" kern="1200" cap="none" spc="0" normalizeH="0" baseline="0" noProof="0" dirty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Quelques exemples :</a:t>
            </a:r>
          </a:p>
        </p:txBody>
      </p:sp>
      <p:sp>
        <p:nvSpPr>
          <p:cNvPr id="2" name="Rectangle 1"/>
          <p:cNvSpPr/>
          <p:nvPr/>
        </p:nvSpPr>
        <p:spPr>
          <a:xfrm>
            <a:off x="4425950" y="1785938"/>
            <a:ext cx="7659688" cy="104457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  <a:r>
              <a:rPr kumimoji="0" lang="fr-FR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ère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et terminale pro  Commercialisation et services en restauration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  <a:r>
              <a:rPr kumimoji="0" lang="fr-FR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ère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et terminale pro Cuisine</a:t>
            </a:r>
          </a:p>
        </p:txBody>
      </p:sp>
      <p:sp>
        <p:nvSpPr>
          <p:cNvPr id="3" name="Rectangle 2"/>
          <p:cNvSpPr/>
          <p:nvPr/>
        </p:nvSpPr>
        <p:spPr>
          <a:xfrm>
            <a:off x="4425950" y="5449888"/>
            <a:ext cx="7659688" cy="10429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  <a:r>
              <a:rPr kumimoji="0" lang="fr-FR" sz="18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ère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et terminale pro Métiers du commerce et de la vente (option A ou B)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  <a:r>
              <a:rPr kumimoji="0" lang="fr-FR" sz="18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ère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et terminale pro Métiers de l’accueil</a:t>
            </a:r>
          </a:p>
        </p:txBody>
      </p:sp>
      <p:sp>
        <p:nvSpPr>
          <p:cNvPr id="4" name="Rectangle 3"/>
          <p:cNvSpPr/>
          <p:nvPr/>
        </p:nvSpPr>
        <p:spPr>
          <a:xfrm>
            <a:off x="4425950" y="2995613"/>
            <a:ext cx="7659688" cy="20939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  <a:r>
              <a:rPr kumimoji="0" lang="fr-FR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ère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et terminale pro Technicien d’études du bâtiment option Etudes et économie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</a:t>
            </a:r>
            <a:r>
              <a:rPr kumimoji="0" lang="fr-FR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ère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et terminale pro Technicien d’études du bâtiment option Assistant en architecture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</a:t>
            </a:r>
            <a:r>
              <a:rPr kumimoji="0" lang="fr-FR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ère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et terminale Technicien géomètre-topographe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90" y="0"/>
            <a:ext cx="112242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116509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Personnalisé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3F3F3F"/>
      </a:accent6>
      <a:hlink>
        <a:srgbClr val="5F5F5F"/>
      </a:hlink>
      <a:folHlink>
        <a:srgbClr val="919191"/>
      </a:folHlink>
    </a:clrScheme>
    <a:fontScheme name="Rétrospectiv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61</TotalTime>
  <Words>2182</Words>
  <Application>Microsoft Office PowerPoint</Application>
  <PresentationFormat>Grand écran</PresentationFormat>
  <Paragraphs>415</Paragraphs>
  <Slides>22</Slides>
  <Notes>3</Notes>
  <HiddenSlides>1</HiddenSlides>
  <MMClips>0</MMClips>
  <ScaleCrop>false</ScaleCrop>
  <HeadingPairs>
    <vt:vector size="8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35" baseType="lpstr">
      <vt:lpstr>Microsoft YaHei</vt:lpstr>
      <vt:lpstr>Arial</vt:lpstr>
      <vt:lpstr>Arial Black</vt:lpstr>
      <vt:lpstr>Calibri</vt:lpstr>
      <vt:lpstr>Calibri Light</vt:lpstr>
      <vt:lpstr>Roboto</vt:lpstr>
      <vt:lpstr>Symbol</vt:lpstr>
      <vt:lpstr>Tahoma</vt:lpstr>
      <vt:lpstr>Times New Roman</vt:lpstr>
      <vt:lpstr>Wingdings</vt:lpstr>
      <vt:lpstr>Rétrospective</vt:lpstr>
      <vt:lpstr>Thème Office</vt:lpstr>
      <vt:lpstr>Graphique Microsoft Excel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Le Bac Professionnel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REUNION PP DE 4e ET CPE DU DISTRICT 9</dc:title>
  <dc:creator>CorinneZABETI</dc:creator>
  <cp:lastModifiedBy>Herbert Sylvie</cp:lastModifiedBy>
  <cp:revision>239</cp:revision>
  <cp:lastPrinted>2019-11-22T13:21:00Z</cp:lastPrinted>
  <dcterms:created xsi:type="dcterms:W3CDTF">2019-01-29T10:15:00Z</dcterms:created>
  <dcterms:modified xsi:type="dcterms:W3CDTF">2026-02-13T15:10:55Z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2FE994600181489C91C483BF674C43CC_12</vt:lpwstr>
  </property>
  <property fmtid="{D5CDD505-2E9C-101B-9397-08002B2CF9AE}" pid="3" name="KSOProductBuildVer">
    <vt:lpwstr>1036-12.2.0.13431</vt:lpwstr>
  </property>
</Properties>
</file>